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86" r:id="rId2"/>
    <p:sldId id="287" r:id="rId3"/>
    <p:sldId id="256" r:id="rId4"/>
    <p:sldId id="271" r:id="rId5"/>
    <p:sldId id="258" r:id="rId6"/>
    <p:sldId id="257" r:id="rId7"/>
    <p:sldId id="259" r:id="rId8"/>
    <p:sldId id="260" r:id="rId9"/>
    <p:sldId id="261" r:id="rId10"/>
    <p:sldId id="262" r:id="rId11"/>
    <p:sldId id="280" r:id="rId12"/>
    <p:sldId id="281" r:id="rId13"/>
    <p:sldId id="275" r:id="rId14"/>
    <p:sldId id="278" r:id="rId15"/>
    <p:sldId id="279" r:id="rId16"/>
    <p:sldId id="276" r:id="rId17"/>
    <p:sldId id="282" r:id="rId18"/>
    <p:sldId id="283" r:id="rId19"/>
    <p:sldId id="285" r:id="rId20"/>
    <p:sldId id="266" r:id="rId21"/>
    <p:sldId id="284" r:id="rId22"/>
    <p:sldId id="277" r:id="rId23"/>
    <p:sldId id="263" r:id="rId24"/>
    <p:sldId id="264" r:id="rId25"/>
    <p:sldId id="265" r:id="rId26"/>
    <p:sldId id="288" r:id="rId27"/>
    <p:sldId id="289" r:id="rId28"/>
    <p:sldId id="267" r:id="rId29"/>
    <p:sldId id="290" r:id="rId30"/>
    <p:sldId id="291" r:id="rId3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7A5E9"/>
    <a:srgbClr val="66CC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86" autoAdjust="0"/>
    <p:restoredTop sz="90143" autoAdjust="0"/>
  </p:normalViewPr>
  <p:slideViewPr>
    <p:cSldViewPr>
      <p:cViewPr varScale="1">
        <p:scale>
          <a:sx n="58" d="100"/>
          <a:sy n="58" d="100"/>
        </p:scale>
        <p:origin x="-82" y="-5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5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A10FE5A2-DFFB-4F8F-8991-A58C39AF84CA}" type="datetimeFigureOut">
              <a:rPr lang="ru-RU"/>
              <a:pPr>
                <a:defRPr/>
              </a:pPr>
              <a:t>22.02.2013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EF354C7E-7BD0-44C5-905D-1519C9E29018}"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Образ слайда 1"/>
          <p:cNvSpPr>
            <a:spLocks noGrp="1" noRot="1" noChangeAspect="1" noTextEdit="1"/>
          </p:cNvSpPr>
          <p:nvPr>
            <p:ph type="sldImg"/>
          </p:nvPr>
        </p:nvSpPr>
        <p:spPr bwMode="auto">
          <a:noFill/>
          <a:ln>
            <a:solidFill>
              <a:srgbClr val="000000"/>
            </a:solidFill>
            <a:miter lim="800000"/>
            <a:headEnd/>
            <a:tailEnd/>
          </a:ln>
        </p:spPr>
      </p:sp>
      <p:sp>
        <p:nvSpPr>
          <p:cNvPr id="35843"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5844"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753510B-EE40-4B33-B085-71ED765534F7}" type="slidenum">
              <a:rPr lang="ru-RU" smtClean="0"/>
              <a:pPr/>
              <a:t>19</a:t>
            </a:fld>
            <a:endParaRPr lang="ru-RU"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Образ слайда 1"/>
          <p:cNvSpPr>
            <a:spLocks noGrp="1" noRot="1" noChangeAspect="1" noTextEdit="1"/>
          </p:cNvSpPr>
          <p:nvPr>
            <p:ph type="sldImg"/>
          </p:nvPr>
        </p:nvSpPr>
        <p:spPr bwMode="auto">
          <a:noFill/>
          <a:ln>
            <a:solidFill>
              <a:srgbClr val="000000"/>
            </a:solidFill>
            <a:miter lim="800000"/>
            <a:headEnd/>
            <a:tailEnd/>
          </a:ln>
        </p:spPr>
      </p:sp>
      <p:sp>
        <p:nvSpPr>
          <p:cNvPr id="36867"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36868"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9C803CC-101B-4A69-98BD-7D6840882225}" type="slidenum">
              <a:rPr lang="ru-RU" smtClean="0"/>
              <a:pPr/>
              <a:t>25</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Прямая соединительная линия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Овал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28" name="Заголовок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ru-RU" smtClean="0"/>
              <a:t>Образец заголовка</a:t>
            </a:r>
            <a:endParaRPr lang="en-US"/>
          </a:p>
        </p:txBody>
      </p:sp>
      <p:sp>
        <p:nvSpPr>
          <p:cNvPr id="7" name="Дата 14"/>
          <p:cNvSpPr>
            <a:spLocks noGrp="1"/>
          </p:cNvSpPr>
          <p:nvPr>
            <p:ph type="dt" sz="half" idx="10"/>
          </p:nvPr>
        </p:nvSpPr>
        <p:spPr/>
        <p:txBody>
          <a:bodyPr/>
          <a:lstStyle>
            <a:lvl1pPr>
              <a:defRPr/>
            </a:lvl1pPr>
          </a:lstStyle>
          <a:p>
            <a:pPr>
              <a:defRPr/>
            </a:pPr>
            <a:fld id="{86968212-D9B8-4508-BC5D-9A4703C66398}" type="datetime1">
              <a:rPr lang="ru-RU" smtClean="0"/>
              <a:t>22.02.2013</a:t>
            </a:fld>
            <a:endParaRPr lang="ru-RU"/>
          </a:p>
        </p:txBody>
      </p:sp>
      <p:sp>
        <p:nvSpPr>
          <p:cNvPr id="8" name="Номер слайда 15"/>
          <p:cNvSpPr>
            <a:spLocks noGrp="1"/>
          </p:cNvSpPr>
          <p:nvPr>
            <p:ph type="sldNum" sz="quarter" idx="11"/>
          </p:nvPr>
        </p:nvSpPr>
        <p:spPr/>
        <p:txBody>
          <a:bodyPr/>
          <a:lstStyle>
            <a:lvl1pPr>
              <a:defRPr/>
            </a:lvl1pPr>
          </a:lstStyle>
          <a:p>
            <a:pPr>
              <a:defRPr/>
            </a:pPr>
            <a:fld id="{2ADFD44F-046D-4189-A22C-1DA16D62FF89}" type="slidenum">
              <a:rPr lang="ru-RU"/>
              <a:pPr>
                <a:defRPr/>
              </a:pPr>
              <a:t>‹#›</a:t>
            </a:fld>
            <a:endParaRPr lang="ru-RU"/>
          </a:p>
        </p:txBody>
      </p:sp>
      <p:sp>
        <p:nvSpPr>
          <p:cNvPr id="10" name="Нижний колонтитул 16"/>
          <p:cNvSpPr>
            <a:spLocks noGrp="1"/>
          </p:cNvSpPr>
          <p:nvPr>
            <p:ph type="ftr" sz="quarter" idx="12"/>
          </p:nvPr>
        </p:nvSpPr>
        <p:spPr/>
        <p:txBody>
          <a:bodyPr/>
          <a:lstStyle>
            <a:lvl1pPr>
              <a:defRPr/>
            </a:lvl1pPr>
          </a:lstStyle>
          <a:p>
            <a:pPr>
              <a:defRPr/>
            </a:pP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7" name="Заголовок 16"/>
          <p:cNvSpPr>
            <a:spLocks noGrp="1"/>
          </p:cNvSpPr>
          <p:nvPr>
            <p:ph type="title"/>
          </p:nvPr>
        </p:nvSpPr>
        <p:spPr/>
        <p:txBody>
          <a:bodyPr rtlCol="0"/>
          <a:lstStyle/>
          <a:p>
            <a:r>
              <a:rPr lang="ru-RU" smtClean="0"/>
              <a:t>Образец заголовка</a:t>
            </a:r>
            <a:endParaRPr lang="en-US"/>
          </a:p>
        </p:txBody>
      </p:sp>
      <p:sp>
        <p:nvSpPr>
          <p:cNvPr id="4" name="Дата 23"/>
          <p:cNvSpPr>
            <a:spLocks noGrp="1"/>
          </p:cNvSpPr>
          <p:nvPr>
            <p:ph type="dt" sz="half" idx="10"/>
          </p:nvPr>
        </p:nvSpPr>
        <p:spPr/>
        <p:txBody>
          <a:bodyPr/>
          <a:lstStyle>
            <a:lvl1pPr>
              <a:defRPr/>
            </a:lvl1pPr>
          </a:lstStyle>
          <a:p>
            <a:pPr>
              <a:defRPr/>
            </a:pPr>
            <a:fld id="{BCDD0F7D-9463-487A-8E75-5066744FDE4C}" type="datetime1">
              <a:rPr lang="ru-RU" smtClean="0"/>
              <a:t>22.02.2013</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D8EB44FF-23C8-4F96-AEA5-AF188FB30DDC}"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cxnSp>
        <p:nvCxnSpPr>
          <p:cNvPr id="4" name="Прямая соединительная линия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ru-RU" smtClean="0"/>
              <a:t>Образец заголовка</a:t>
            </a:r>
            <a:endParaRPr lang="en-US"/>
          </a:p>
        </p:txBody>
      </p:sp>
      <p:sp>
        <p:nvSpPr>
          <p:cNvPr id="3" name="Текст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2B934E56-438E-49ED-A2C9-1CD950BC7D17}" type="datetime1">
              <a:rPr lang="ru-RU" smtClean="0"/>
              <a:t>22.02.2013</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F6D387E-3788-4714-A7DD-3B2FAE83E9F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11" name="Содержимое 10"/>
          <p:cNvSpPr>
            <a:spLocks noGrp="1"/>
          </p:cNvSpPr>
          <p:nvPr>
            <p:ph sz="half" idx="1"/>
          </p:nvPr>
        </p:nvSpPr>
        <p:spPr>
          <a:xfrm>
            <a:off x="457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Содержимое 12"/>
          <p:cNvSpPr>
            <a:spLocks noGrp="1"/>
          </p:cNvSpPr>
          <p:nvPr>
            <p:ph sz="half" idx="2"/>
          </p:nvPr>
        </p:nvSpPr>
        <p:spPr>
          <a:xfrm>
            <a:off x="4648200" y="1524000"/>
            <a:ext cx="4059936" cy="4572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23"/>
          <p:cNvSpPr>
            <a:spLocks noGrp="1"/>
          </p:cNvSpPr>
          <p:nvPr>
            <p:ph type="dt" sz="half" idx="10"/>
          </p:nvPr>
        </p:nvSpPr>
        <p:spPr/>
        <p:txBody>
          <a:bodyPr/>
          <a:lstStyle>
            <a:lvl1pPr>
              <a:defRPr/>
            </a:lvl1pPr>
          </a:lstStyle>
          <a:p>
            <a:pPr>
              <a:defRPr/>
            </a:pPr>
            <a:fld id="{AA2F5EB4-D422-49F8-A48B-D2947734DA98}" type="datetime1">
              <a:rPr lang="ru-RU" smtClean="0"/>
              <a:t>22.02.2013</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BFE47F73-3AB1-4436-8AAE-4616AB572EF5}"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cxnSp>
        <p:nvCxnSpPr>
          <p:cNvPr id="7" name="Прямая соединительная линия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4" name="Содержимое 33"/>
          <p:cNvSpPr>
            <a:spLocks noGrp="1"/>
          </p:cNvSpPr>
          <p:nvPr>
            <p:ph sz="quarter" idx="4"/>
          </p:nvPr>
        </p:nvSpPr>
        <p:spPr>
          <a:xfrm>
            <a:off x="4649788" y="2201896"/>
            <a:ext cx="4038600" cy="391363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 name="Заголовок 1"/>
          <p:cNvSpPr>
            <a:spLocks noGrp="1"/>
          </p:cNvSpPr>
          <p:nvPr>
            <p:ph type="title"/>
          </p:nvPr>
        </p:nvSpPr>
        <p:spPr>
          <a:xfrm>
            <a:off x="457200" y="155448"/>
            <a:ext cx="8229600" cy="1143000"/>
          </a:xfrm>
        </p:spPr>
        <p:txBody>
          <a:bodyPr/>
          <a:lstStyle>
            <a:lvl1pPr>
              <a:defRPr/>
            </a:lvl1pPr>
          </a:lstStyle>
          <a:p>
            <a:r>
              <a:rPr lang="ru-RU" smtClean="0"/>
              <a:t>Образец заголовка</a:t>
            </a:r>
            <a:endParaRPr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9" name="Номер слайда 8"/>
          <p:cNvSpPr>
            <a:spLocks noGrp="1"/>
          </p:cNvSpPr>
          <p:nvPr>
            <p:ph type="sldNum" sz="quarter" idx="10"/>
          </p:nvPr>
        </p:nvSpPr>
        <p:spPr/>
        <p:txBody>
          <a:bodyPr/>
          <a:lstStyle>
            <a:lvl1pPr>
              <a:defRPr/>
            </a:lvl1pPr>
          </a:lstStyle>
          <a:p>
            <a:pPr>
              <a:defRPr/>
            </a:pPr>
            <a:fld id="{208E4D76-149F-4CBC-ACAC-21D6CE3746A2}" type="slidenum">
              <a:rPr lang="ru-RU"/>
              <a:pPr>
                <a:defRPr/>
              </a:pPr>
              <a:t>‹#›</a:t>
            </a:fld>
            <a:endParaRPr lang="ru-RU"/>
          </a:p>
        </p:txBody>
      </p:sp>
      <p:sp>
        <p:nvSpPr>
          <p:cNvPr id="10" name="Нижний колонтитул 7"/>
          <p:cNvSpPr>
            <a:spLocks noGrp="1"/>
          </p:cNvSpPr>
          <p:nvPr>
            <p:ph type="ftr" sz="quarter" idx="11"/>
          </p:nvPr>
        </p:nvSpPr>
        <p:spPr/>
        <p:txBody>
          <a:bodyPr/>
          <a:lstStyle>
            <a:lvl1pPr>
              <a:defRPr/>
            </a:lvl1pPr>
          </a:lstStyle>
          <a:p>
            <a:pPr>
              <a:defRPr/>
            </a:pPr>
            <a:endParaRPr lang="ru-RU"/>
          </a:p>
        </p:txBody>
      </p:sp>
      <p:sp>
        <p:nvSpPr>
          <p:cNvPr id="11" name="Дата 6"/>
          <p:cNvSpPr>
            <a:spLocks noGrp="1"/>
          </p:cNvSpPr>
          <p:nvPr>
            <p:ph type="dt" sz="half" idx="12"/>
          </p:nvPr>
        </p:nvSpPr>
        <p:spPr/>
        <p:txBody>
          <a:bodyPr/>
          <a:lstStyle>
            <a:lvl1pPr>
              <a:defRPr/>
            </a:lvl1pPr>
          </a:lstStyle>
          <a:p>
            <a:pPr>
              <a:defRPr/>
            </a:pPr>
            <a:fld id="{F9DB3D1D-17C5-4C38-8836-5CA5B0E1864D}" type="datetime1">
              <a:rPr lang="ru-RU" smtClean="0"/>
              <a:t>22.02.2013</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23"/>
          <p:cNvSpPr>
            <a:spLocks noGrp="1"/>
          </p:cNvSpPr>
          <p:nvPr>
            <p:ph type="dt" sz="half" idx="10"/>
          </p:nvPr>
        </p:nvSpPr>
        <p:spPr/>
        <p:txBody>
          <a:bodyPr/>
          <a:lstStyle>
            <a:lvl1pPr>
              <a:defRPr/>
            </a:lvl1pPr>
          </a:lstStyle>
          <a:p>
            <a:pPr>
              <a:defRPr/>
            </a:pPr>
            <a:fld id="{6A056ACF-B4EB-48E8-955F-F11C73B1DA2A}" type="datetime1">
              <a:rPr lang="ru-RU" smtClean="0"/>
              <a:t>22.02.2013</a:t>
            </a:fld>
            <a:endParaRPr lang="ru-RU"/>
          </a:p>
        </p:txBody>
      </p:sp>
      <p:sp>
        <p:nvSpPr>
          <p:cNvPr id="4" name="Нижний колонтитул 9"/>
          <p:cNvSpPr>
            <a:spLocks noGrp="1"/>
          </p:cNvSpPr>
          <p:nvPr>
            <p:ph type="ftr" sz="quarter" idx="11"/>
          </p:nvPr>
        </p:nvSpPr>
        <p:spPr/>
        <p:txBody>
          <a:bodyPr/>
          <a:lstStyle>
            <a:lvl1pPr>
              <a:defRPr/>
            </a:lvl1pPr>
          </a:lstStyle>
          <a:p>
            <a:pPr>
              <a:defRPr/>
            </a:pPr>
            <a:endParaRPr lang="ru-RU"/>
          </a:p>
        </p:txBody>
      </p:sp>
      <p:sp>
        <p:nvSpPr>
          <p:cNvPr id="5" name="Номер слайда 21"/>
          <p:cNvSpPr>
            <a:spLocks noGrp="1"/>
          </p:cNvSpPr>
          <p:nvPr>
            <p:ph type="sldNum" sz="quarter" idx="12"/>
          </p:nvPr>
        </p:nvSpPr>
        <p:spPr/>
        <p:txBody>
          <a:bodyPr/>
          <a:lstStyle>
            <a:lvl1pPr>
              <a:defRPr/>
            </a:lvl1pPr>
          </a:lstStyle>
          <a:p>
            <a:pPr>
              <a:defRPr/>
            </a:pPr>
            <a:fld id="{C04FA639-BBE6-4CE8-B7C5-A6CBF513E501}"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23"/>
          <p:cNvSpPr>
            <a:spLocks noGrp="1"/>
          </p:cNvSpPr>
          <p:nvPr>
            <p:ph type="dt" sz="half" idx="10"/>
          </p:nvPr>
        </p:nvSpPr>
        <p:spPr/>
        <p:txBody>
          <a:bodyPr/>
          <a:lstStyle>
            <a:lvl1pPr>
              <a:defRPr/>
            </a:lvl1pPr>
          </a:lstStyle>
          <a:p>
            <a:pPr>
              <a:defRPr/>
            </a:pPr>
            <a:fld id="{9C75F486-0845-441A-ACF0-E120D1D4BD88}" type="datetime1">
              <a:rPr lang="ru-RU" smtClean="0"/>
              <a:t>22.02.2013</a:t>
            </a:fld>
            <a:endParaRPr lang="ru-RU"/>
          </a:p>
        </p:txBody>
      </p:sp>
      <p:sp>
        <p:nvSpPr>
          <p:cNvPr id="3" name="Нижний колонтитул 9"/>
          <p:cNvSpPr>
            <a:spLocks noGrp="1"/>
          </p:cNvSpPr>
          <p:nvPr>
            <p:ph type="ftr" sz="quarter" idx="11"/>
          </p:nvPr>
        </p:nvSpPr>
        <p:spPr/>
        <p:txBody>
          <a:bodyPr/>
          <a:lstStyle>
            <a:lvl1pPr>
              <a:defRPr/>
            </a:lvl1pPr>
          </a:lstStyle>
          <a:p>
            <a:pPr>
              <a:defRPr/>
            </a:pPr>
            <a:endParaRPr lang="ru-RU"/>
          </a:p>
        </p:txBody>
      </p:sp>
      <p:sp>
        <p:nvSpPr>
          <p:cNvPr id="4" name="Номер слайда 21"/>
          <p:cNvSpPr>
            <a:spLocks noGrp="1"/>
          </p:cNvSpPr>
          <p:nvPr>
            <p:ph type="sldNum" sz="quarter" idx="12"/>
          </p:nvPr>
        </p:nvSpPr>
        <p:spPr/>
        <p:txBody>
          <a:bodyPr/>
          <a:lstStyle>
            <a:lvl1pPr>
              <a:defRPr/>
            </a:lvl1pPr>
          </a:lstStyle>
          <a:p>
            <a:pPr>
              <a:defRPr/>
            </a:pPr>
            <a:fld id="{000166A0-D22B-407D-95D7-CD49D17B3A0A}"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3" name="Текст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5" name="Дата 23"/>
          <p:cNvSpPr>
            <a:spLocks noGrp="1"/>
          </p:cNvSpPr>
          <p:nvPr>
            <p:ph type="dt" sz="half" idx="10"/>
          </p:nvPr>
        </p:nvSpPr>
        <p:spPr/>
        <p:txBody>
          <a:bodyPr/>
          <a:lstStyle>
            <a:lvl1pPr>
              <a:defRPr/>
            </a:lvl1pPr>
          </a:lstStyle>
          <a:p>
            <a:pPr>
              <a:defRPr/>
            </a:pPr>
            <a:fld id="{2A0B2CBB-979F-4E68-A5E4-37D1CDEA8C3B}" type="datetime1">
              <a:rPr lang="ru-RU" smtClean="0"/>
              <a:t>22.02.2013</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A086BB7B-077A-4E0E-8839-370220A879D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ru-RU" smtClean="0"/>
              <a:t>Образец заголовка</a:t>
            </a:r>
            <a:endParaRPr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ru-RU" noProof="0" smtClean="0"/>
              <a:t>Вставка рисунка</a:t>
            </a:r>
            <a:endParaRPr lang="en-US" noProof="0"/>
          </a:p>
        </p:txBody>
      </p:sp>
      <p:sp>
        <p:nvSpPr>
          <p:cNvPr id="4" name="Текст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ru-RU" smtClean="0"/>
              <a:t>Образец текста</a:t>
            </a:r>
          </a:p>
        </p:txBody>
      </p:sp>
      <p:sp>
        <p:nvSpPr>
          <p:cNvPr id="5" name="Дата 23"/>
          <p:cNvSpPr>
            <a:spLocks noGrp="1"/>
          </p:cNvSpPr>
          <p:nvPr>
            <p:ph type="dt" sz="half" idx="10"/>
          </p:nvPr>
        </p:nvSpPr>
        <p:spPr/>
        <p:txBody>
          <a:bodyPr/>
          <a:lstStyle>
            <a:lvl1pPr>
              <a:defRPr/>
            </a:lvl1pPr>
          </a:lstStyle>
          <a:p>
            <a:pPr>
              <a:defRPr/>
            </a:pPr>
            <a:fld id="{6F4B2921-3D0B-4DD1-80D3-97FE554A0D01}" type="datetime1">
              <a:rPr lang="ru-RU" smtClean="0"/>
              <a:t>22.02.2013</a:t>
            </a:fld>
            <a:endParaRPr lang="ru-RU"/>
          </a:p>
        </p:txBody>
      </p:sp>
      <p:sp>
        <p:nvSpPr>
          <p:cNvPr id="6" name="Нижний колонтитул 9"/>
          <p:cNvSpPr>
            <a:spLocks noGrp="1"/>
          </p:cNvSpPr>
          <p:nvPr>
            <p:ph type="ftr" sz="quarter" idx="11"/>
          </p:nvPr>
        </p:nvSpPr>
        <p:spPr/>
        <p:txBody>
          <a:bodyPr/>
          <a:lstStyle>
            <a:lvl1pPr>
              <a:defRPr/>
            </a:lvl1pPr>
          </a:lstStyle>
          <a:p>
            <a:pPr>
              <a:defRPr/>
            </a:pPr>
            <a:endParaRPr lang="ru-RU"/>
          </a:p>
        </p:txBody>
      </p:sp>
      <p:sp>
        <p:nvSpPr>
          <p:cNvPr id="7" name="Номер слайда 21"/>
          <p:cNvSpPr>
            <a:spLocks noGrp="1"/>
          </p:cNvSpPr>
          <p:nvPr>
            <p:ph type="sldNum" sz="quarter" idx="12"/>
          </p:nvPr>
        </p:nvSpPr>
        <p:spPr/>
        <p:txBody>
          <a:bodyPr/>
          <a:lstStyle>
            <a:lvl1pPr>
              <a:defRPr/>
            </a:lvl1pPr>
          </a:lstStyle>
          <a:p>
            <a:pPr>
              <a:defRPr/>
            </a:pPr>
            <a:fld id="{C3B700D4-F5E8-412D-9AF7-1979B7FBFACB}"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11E4F245-620F-46E6-9963-5F6F03486EE6}" type="datetime1">
              <a:rPr lang="ru-RU" smtClean="0"/>
              <a:t>22.02.2013</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D1FE588C-1A81-49E0-A469-A0892B7B0C7C}"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23"/>
          <p:cNvSpPr>
            <a:spLocks noGrp="1"/>
          </p:cNvSpPr>
          <p:nvPr>
            <p:ph type="dt" sz="half" idx="10"/>
          </p:nvPr>
        </p:nvSpPr>
        <p:spPr/>
        <p:txBody>
          <a:bodyPr/>
          <a:lstStyle>
            <a:lvl1pPr>
              <a:defRPr/>
            </a:lvl1pPr>
          </a:lstStyle>
          <a:p>
            <a:pPr>
              <a:defRPr/>
            </a:pPr>
            <a:fld id="{031EFD8B-9C5A-4BC5-84A7-4CA84DB3D4DF}" type="datetime1">
              <a:rPr lang="ru-RU" smtClean="0"/>
              <a:t>22.02.2013</a:t>
            </a:fld>
            <a:endParaRPr lang="ru-RU"/>
          </a:p>
        </p:txBody>
      </p:sp>
      <p:sp>
        <p:nvSpPr>
          <p:cNvPr id="5" name="Нижний колонтитул 9"/>
          <p:cNvSpPr>
            <a:spLocks noGrp="1"/>
          </p:cNvSpPr>
          <p:nvPr>
            <p:ph type="ftr" sz="quarter" idx="11"/>
          </p:nvPr>
        </p:nvSpPr>
        <p:spPr/>
        <p:txBody>
          <a:bodyPr/>
          <a:lstStyle>
            <a:lvl1pPr>
              <a:defRPr/>
            </a:lvl1pPr>
          </a:lstStyle>
          <a:p>
            <a:pPr>
              <a:defRPr/>
            </a:pPr>
            <a:endParaRPr lang="ru-RU"/>
          </a:p>
        </p:txBody>
      </p:sp>
      <p:sp>
        <p:nvSpPr>
          <p:cNvPr id="6" name="Номер слайда 21"/>
          <p:cNvSpPr>
            <a:spLocks noGrp="1"/>
          </p:cNvSpPr>
          <p:nvPr>
            <p:ph type="sldNum" sz="quarter" idx="12"/>
          </p:nvPr>
        </p:nvSpPr>
        <p:spPr/>
        <p:txBody>
          <a:bodyPr/>
          <a:lstStyle>
            <a:lvl1pPr>
              <a:defRPr/>
            </a:lvl1pPr>
          </a:lstStyle>
          <a:p>
            <a:pPr>
              <a:defRPr/>
            </a:pPr>
            <a:fld id="{C022C46A-F395-44A9-BB13-62CE9A9EE54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screen"/>
          <a:srcRect/>
          <a:stretch>
            <a:fillRect/>
          </a:stretch>
        </a:blipFill>
        <a:effectLst/>
      </p:bgPr>
    </p:bg>
    <p:spTree>
      <p:nvGrpSpPr>
        <p:cNvPr id="1" name=""/>
        <p:cNvGrpSpPr/>
        <p:nvPr/>
      </p:nvGrpSpPr>
      <p:grpSpPr>
        <a:xfrm>
          <a:off x="0" y="0"/>
          <a:ext cx="0" cy="0"/>
          <a:chOff x="0" y="0"/>
          <a:chExt cx="0" cy="0"/>
        </a:xfrm>
      </p:grpSpPr>
      <p:sp>
        <p:nvSpPr>
          <p:cNvPr id="1026" name="Текст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24" name="Дата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fld id="{C1EB093C-E7A8-40C7-B54F-D6554A691D52}" type="datetime1">
              <a:rPr lang="ru-RU" smtClean="0"/>
              <a:t>22.02.2013</a:t>
            </a:fld>
            <a:endParaRPr lang="ru-RU"/>
          </a:p>
        </p:txBody>
      </p:sp>
      <p:sp>
        <p:nvSpPr>
          <p:cNvPr id="10" name="Нижний колонтитул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ru-RU"/>
          </a:p>
        </p:txBody>
      </p:sp>
      <p:sp>
        <p:nvSpPr>
          <p:cNvPr id="22" name="Номер слайда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a:solidFill>
                  <a:schemeClr val="tx2"/>
                </a:solidFill>
                <a:latin typeface="+mn-lt"/>
                <a:cs typeface="+mn-cs"/>
              </a:defRPr>
            </a:lvl1pPr>
          </a:lstStyle>
          <a:p>
            <a:pPr>
              <a:defRPr/>
            </a:pPr>
            <a:fld id="{4D91592C-CB5B-47F1-B73E-EF2A0E59617E}" type="slidenum">
              <a:rPr lang="ru-RU"/>
              <a:pPr>
                <a:defRPr/>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ru-RU" smtClean="0"/>
              <a:t>Образец заголовка</a:t>
            </a:r>
            <a:endParaRPr lang="en-US"/>
          </a:p>
        </p:txBody>
      </p:sp>
    </p:spTree>
  </p:cSld>
  <p:clrMap bg1="dk1" tx1="lt1" bg2="dk2" tx2="lt2" accent1="accent1" accent2="accent2" accent3="accent3" accent4="accent4" accent5="accent5" accent6="accent6" hlink="hlink" folHlink="folHlink"/>
  <p:sldLayoutIdLst>
    <p:sldLayoutId id="2147483811" r:id="rId1"/>
    <p:sldLayoutId id="2147483803" r:id="rId2"/>
    <p:sldLayoutId id="2147483812" r:id="rId3"/>
    <p:sldLayoutId id="2147483804" r:id="rId4"/>
    <p:sldLayoutId id="2147483813" r:id="rId5"/>
    <p:sldLayoutId id="2147483805" r:id="rId6"/>
    <p:sldLayoutId id="2147483806" r:id="rId7"/>
    <p:sldLayoutId id="2147483807" r:id="rId8"/>
    <p:sldLayoutId id="2147483808" r:id="rId9"/>
    <p:sldLayoutId id="2147483809" r:id="rId10"/>
    <p:sldLayoutId id="2147483810" r:id="rId11"/>
  </p:sldLayoutIdLst>
  <p:hf hdr="0" ft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 Id="rId5" Type="http://schemas.openxmlformats.org/officeDocument/2006/relationships/image" Target="../media/image43.jpeg"/><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pn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wmf"/><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7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3" descr="G:\2012 г. без ГПБУ\Птицы и люди\ВБУ\През\Фотки\B&amp;P.JPG"/>
          <p:cNvPicPr>
            <a:picLocks noChangeAspect="1" noChangeArrowheads="1"/>
          </p:cNvPicPr>
          <p:nvPr/>
        </p:nvPicPr>
        <p:blipFill>
          <a:blip r:embed="rId2" cstate="screen"/>
          <a:srcRect/>
          <a:stretch>
            <a:fillRect/>
          </a:stretch>
        </p:blipFill>
        <p:spPr bwMode="auto">
          <a:xfrm>
            <a:off x="179388" y="115888"/>
            <a:ext cx="3203575" cy="1928812"/>
          </a:xfrm>
          <a:prstGeom prst="rect">
            <a:avLst/>
          </a:prstGeom>
          <a:noFill/>
          <a:ln w="9525">
            <a:noFill/>
            <a:miter lim="800000"/>
            <a:headEnd/>
            <a:tailEnd/>
          </a:ln>
        </p:spPr>
      </p:pic>
      <p:sp>
        <p:nvSpPr>
          <p:cNvPr id="2" name="TextBox 1"/>
          <p:cNvSpPr txBox="1"/>
          <p:nvPr/>
        </p:nvSpPr>
        <p:spPr>
          <a:xfrm>
            <a:off x="584200" y="2565400"/>
            <a:ext cx="7739063" cy="1446213"/>
          </a:xfrm>
          <a:prstGeom prst="rect">
            <a:avLst/>
          </a:prstGeom>
          <a:noFill/>
        </p:spPr>
        <p:txBody>
          <a:bodyPr wrap="none">
            <a:spAutoFit/>
          </a:bodyPr>
          <a:lstStyle/>
          <a:p>
            <a:pPr algn="ctr">
              <a:defRPr/>
            </a:pPr>
            <a:r>
              <a:rPr lang="ru-RU" sz="4400" b="1" dirty="0">
                <a:solidFill>
                  <a:schemeClr val="accent6">
                    <a:lumMod val="75000"/>
                  </a:schemeClr>
                </a:solidFill>
                <a:latin typeface="Bookman Old Style" pitchFamily="18" charset="0"/>
              </a:rPr>
              <a:t>ТАКИЕ УДИВИТЕЛЬНЫЕ</a:t>
            </a:r>
          </a:p>
          <a:p>
            <a:pPr algn="ctr">
              <a:defRPr/>
            </a:pPr>
            <a:r>
              <a:rPr lang="ru-RU" sz="4400" b="1" dirty="0">
                <a:solidFill>
                  <a:schemeClr val="accent6">
                    <a:lumMod val="75000"/>
                  </a:schemeClr>
                </a:solidFill>
                <a:latin typeface="Bookman Old Style" pitchFamily="18" charset="0"/>
              </a:rPr>
              <a:t> БОЛОТА</a:t>
            </a:r>
          </a:p>
        </p:txBody>
      </p:sp>
      <p:sp>
        <p:nvSpPr>
          <p:cNvPr id="5124" name="TextBox 2"/>
          <p:cNvSpPr txBox="1">
            <a:spLocks noChangeArrowheads="1"/>
          </p:cNvSpPr>
          <p:nvPr/>
        </p:nvSpPr>
        <p:spPr bwMode="auto">
          <a:xfrm>
            <a:off x="5940425" y="1268413"/>
            <a:ext cx="3021013" cy="461962"/>
          </a:xfrm>
          <a:prstGeom prst="rect">
            <a:avLst/>
          </a:prstGeom>
          <a:noFill/>
          <a:ln w="9525">
            <a:noFill/>
            <a:miter lim="800000"/>
            <a:headEnd/>
            <a:tailEnd/>
          </a:ln>
        </p:spPr>
        <p:txBody>
          <a:bodyPr wrap="none">
            <a:spAutoFit/>
          </a:bodyPr>
          <a:lstStyle/>
          <a:p>
            <a:r>
              <a:rPr lang="ru-RU" sz="2400" b="1">
                <a:solidFill>
                  <a:schemeClr val="bg1"/>
                </a:solidFill>
                <a:latin typeface="Bookman Old Style" pitchFamily="18" charset="0"/>
              </a:rPr>
              <a:t>И.М. Аверченков</a:t>
            </a:r>
          </a:p>
        </p:txBody>
      </p:sp>
      <p:pic>
        <p:nvPicPr>
          <p:cNvPr id="5125" name="Picture 5" descr="G:\2012 г. без ГПБУ\Птицы и люди\ВБУ\Моя през\Лого-3.png"/>
          <p:cNvPicPr>
            <a:picLocks noChangeAspect="1" noChangeArrowheads="1"/>
          </p:cNvPicPr>
          <p:nvPr/>
        </p:nvPicPr>
        <p:blipFill>
          <a:blip r:embed="rId3" cstate="screen"/>
          <a:srcRect/>
          <a:stretch>
            <a:fillRect/>
          </a:stretch>
        </p:blipFill>
        <p:spPr bwMode="auto">
          <a:xfrm>
            <a:off x="250825" y="4292600"/>
            <a:ext cx="8629650" cy="2170113"/>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pPr>
              <a:defRPr/>
            </a:pPr>
            <a:fld id="{D8EB44FF-23C8-4F96-AEA5-AF188FB30DDC}" type="slidenum">
              <a:rPr lang="ru-RU" smtClean="0">
                <a:solidFill>
                  <a:schemeClr val="bg1"/>
                </a:solidFill>
              </a:rPr>
              <a:pPr>
                <a:defRPr/>
              </a:pPr>
              <a:t>1</a:t>
            </a:fld>
            <a:endParaRPr lang="ru-RU"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screen"/>
          <a:srcRect/>
          <a:stretch>
            <a:fillRect/>
          </a:stretch>
        </p:blipFill>
        <p:spPr bwMode="auto">
          <a:xfrm>
            <a:off x="96838" y="115888"/>
            <a:ext cx="4894262" cy="3282950"/>
          </a:xfrm>
          <a:prstGeom prst="rect">
            <a:avLst/>
          </a:prstGeom>
          <a:noFill/>
          <a:ln w="9525">
            <a:noFill/>
            <a:miter lim="800000"/>
            <a:headEnd/>
            <a:tailEnd/>
          </a:ln>
        </p:spPr>
      </p:pic>
      <p:pic>
        <p:nvPicPr>
          <p:cNvPr id="3" name="Рисунок 2"/>
          <p:cNvPicPr>
            <a:picLocks noChangeAspect="1"/>
          </p:cNvPicPr>
          <p:nvPr/>
        </p:nvPicPr>
        <p:blipFill>
          <a:blip r:embed="rId3" cstate="screen"/>
          <a:srcRect/>
          <a:stretch>
            <a:fillRect/>
          </a:stretch>
        </p:blipFill>
        <p:spPr bwMode="auto">
          <a:xfrm>
            <a:off x="4427538" y="3213100"/>
            <a:ext cx="4637087" cy="3332163"/>
          </a:xfrm>
          <a:prstGeom prst="rect">
            <a:avLst/>
          </a:prstGeom>
          <a:noFill/>
          <a:ln w="9525">
            <a:noFill/>
            <a:miter lim="800000"/>
            <a:headEnd/>
            <a:tailEnd/>
          </a:ln>
        </p:spPr>
      </p:pic>
      <p:pic>
        <p:nvPicPr>
          <p:cNvPr id="4" name="Рисунок 3"/>
          <p:cNvPicPr>
            <a:picLocks noChangeAspect="1"/>
          </p:cNvPicPr>
          <p:nvPr/>
        </p:nvPicPr>
        <p:blipFill>
          <a:blip r:embed="rId4" cstate="screen"/>
          <a:srcRect/>
          <a:stretch>
            <a:fillRect/>
          </a:stretch>
        </p:blipFill>
        <p:spPr bwMode="auto">
          <a:xfrm>
            <a:off x="5724525" y="476250"/>
            <a:ext cx="2720975" cy="2093913"/>
          </a:xfrm>
          <a:prstGeom prst="rect">
            <a:avLst/>
          </a:prstGeom>
          <a:noFill/>
          <a:ln w="9525">
            <a:noFill/>
            <a:miter lim="800000"/>
            <a:headEnd/>
            <a:tailEnd/>
          </a:ln>
        </p:spPr>
      </p:pic>
      <p:pic>
        <p:nvPicPr>
          <p:cNvPr id="5" name="Рисунок 4"/>
          <p:cNvPicPr>
            <a:picLocks noChangeAspect="1"/>
          </p:cNvPicPr>
          <p:nvPr/>
        </p:nvPicPr>
        <p:blipFill>
          <a:blip r:embed="rId5" cstate="screen"/>
          <a:srcRect/>
          <a:stretch>
            <a:fillRect/>
          </a:stretch>
        </p:blipFill>
        <p:spPr bwMode="auto">
          <a:xfrm>
            <a:off x="96838" y="3484563"/>
            <a:ext cx="3887787" cy="3103562"/>
          </a:xfrm>
          <a:prstGeom prst="rect">
            <a:avLst/>
          </a:prstGeom>
          <a:noFill/>
          <a:ln w="9525">
            <a:noFill/>
            <a:miter lim="800000"/>
            <a:headEnd/>
            <a:tailEnd/>
          </a:ln>
        </p:spPr>
      </p:pic>
      <p:pic>
        <p:nvPicPr>
          <p:cNvPr id="6" name="Рисунок 5"/>
          <p:cNvPicPr>
            <a:picLocks noChangeAspect="1"/>
          </p:cNvPicPr>
          <p:nvPr/>
        </p:nvPicPr>
        <p:blipFill>
          <a:blip r:embed="rId6" cstate="screen"/>
          <a:srcRect/>
          <a:stretch>
            <a:fillRect/>
          </a:stretch>
        </p:blipFill>
        <p:spPr bwMode="auto">
          <a:xfrm>
            <a:off x="1547813" y="2392363"/>
            <a:ext cx="1489075" cy="2012950"/>
          </a:xfrm>
          <a:prstGeom prst="rect">
            <a:avLst/>
          </a:prstGeom>
          <a:noFill/>
          <a:ln w="9525">
            <a:noFill/>
            <a:miter lim="800000"/>
            <a:headEnd/>
            <a:tailEnd/>
          </a:ln>
        </p:spPr>
      </p:pic>
      <p:pic>
        <p:nvPicPr>
          <p:cNvPr id="7" name="Рисунок 6"/>
          <p:cNvPicPr>
            <a:picLocks noChangeAspect="1"/>
          </p:cNvPicPr>
          <p:nvPr/>
        </p:nvPicPr>
        <p:blipFill>
          <a:blip r:embed="rId7" cstate="screen"/>
          <a:srcRect/>
          <a:stretch>
            <a:fillRect/>
          </a:stretch>
        </p:blipFill>
        <p:spPr bwMode="auto">
          <a:xfrm>
            <a:off x="4284663" y="2392363"/>
            <a:ext cx="1789112" cy="2005012"/>
          </a:xfrm>
          <a:prstGeom prst="rect">
            <a:avLst/>
          </a:prstGeom>
          <a:noFill/>
          <a:ln w="9525">
            <a:noFill/>
            <a:miter lim="800000"/>
            <a:headEnd/>
            <a:tailEnd/>
          </a:ln>
        </p:spPr>
      </p:pic>
      <p:pic>
        <p:nvPicPr>
          <p:cNvPr id="8" name="Рисунок 7"/>
          <p:cNvPicPr>
            <a:picLocks noChangeAspect="1"/>
          </p:cNvPicPr>
          <p:nvPr/>
        </p:nvPicPr>
        <p:blipFill>
          <a:blip r:embed="rId8" cstate="screen"/>
          <a:srcRect/>
          <a:stretch>
            <a:fillRect/>
          </a:stretch>
        </p:blipFill>
        <p:spPr bwMode="auto">
          <a:xfrm>
            <a:off x="1460500" y="571500"/>
            <a:ext cx="6223000" cy="5715000"/>
          </a:xfrm>
          <a:prstGeom prst="rect">
            <a:avLst/>
          </a:prstGeom>
          <a:noFill/>
          <a:ln w="9525">
            <a:noFill/>
            <a:miter lim="800000"/>
            <a:headEnd/>
            <a:tailEnd/>
          </a:ln>
        </p:spPr>
      </p:pic>
      <p:sp>
        <p:nvSpPr>
          <p:cNvPr id="9" name="TextBox 8"/>
          <p:cNvSpPr txBox="1">
            <a:spLocks noChangeArrowheads="1"/>
          </p:cNvSpPr>
          <p:nvPr/>
        </p:nvSpPr>
        <p:spPr bwMode="auto">
          <a:xfrm>
            <a:off x="1277938" y="2392363"/>
            <a:ext cx="6299200" cy="1570037"/>
          </a:xfrm>
          <a:prstGeom prst="rect">
            <a:avLst/>
          </a:prstGeom>
          <a:noFill/>
          <a:ln w="9525">
            <a:noFill/>
            <a:miter lim="800000"/>
            <a:headEnd/>
            <a:tailEnd/>
          </a:ln>
        </p:spPr>
        <p:txBody>
          <a:bodyPr wrap="none">
            <a:spAutoFit/>
          </a:bodyPr>
          <a:lstStyle/>
          <a:p>
            <a:pPr algn="ctr"/>
            <a:r>
              <a:rPr lang="ru-RU" sz="4800" b="1">
                <a:solidFill>
                  <a:srgbClr val="C00000"/>
                </a:solidFill>
                <a:latin typeface="Izhitsa" pitchFamily="2" charset="0"/>
              </a:rPr>
              <a:t>СКАЗКА ЛОЖЬ,</a:t>
            </a:r>
          </a:p>
          <a:p>
            <a:pPr algn="ctr"/>
            <a:r>
              <a:rPr lang="ru-RU" sz="4800" b="1">
                <a:solidFill>
                  <a:srgbClr val="C00000"/>
                </a:solidFill>
                <a:latin typeface="Izhitsa" pitchFamily="2" charset="0"/>
              </a:rPr>
              <a:t> ДА В НЕЙ НАМЁК!</a:t>
            </a:r>
          </a:p>
        </p:txBody>
      </p:sp>
      <p:sp>
        <p:nvSpPr>
          <p:cNvPr id="10" name="Номер слайда 9"/>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2</a:t>
            </a:fld>
            <a:endParaRPr lang="ru-RU">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1" presetClass="entr" presetSubtype="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90"/>
                                          </p:val>
                                        </p:tav>
                                        <p:tav tm="100000">
                                          <p:val>
                                            <p:fltVal val="0"/>
                                          </p:val>
                                        </p:tav>
                                      </p:tavLst>
                                    </p:anim>
                                    <p:animEffect transition="in" filter="fade">
                                      <p:cBhvr>
                                        <p:cTn id="26" dur="1000"/>
                                        <p:tgtEl>
                                          <p:spTgt spid="5"/>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5"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2000"/>
                                        <p:tgtEl>
                                          <p:spTgt spid="6"/>
                                        </p:tgtEl>
                                      </p:cBhvr>
                                    </p:animEffect>
                                    <p:anim calcmode="lin" valueType="num">
                                      <p:cBhvr>
                                        <p:cTn id="32" dur="2000" fill="hold"/>
                                        <p:tgtEl>
                                          <p:spTgt spid="6"/>
                                        </p:tgtEl>
                                        <p:attrNameLst>
                                          <p:attrName>ppt_w</p:attrName>
                                        </p:attrNameLst>
                                      </p:cBhvr>
                                      <p:tavLst>
                                        <p:tav tm="0" fmla="#ppt_w*sin(2.5*pi*$)">
                                          <p:val>
                                            <p:fltVal val="0"/>
                                          </p:val>
                                        </p:tav>
                                        <p:tav tm="100000">
                                          <p:val>
                                            <p:fltVal val="1"/>
                                          </p:val>
                                        </p:tav>
                                      </p:tavLst>
                                    </p:anim>
                                    <p:anim calcmode="lin" valueType="num">
                                      <p:cBhvr>
                                        <p:cTn id="33"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34" fill="hold" nodeType="clickPar">
                      <p:stCondLst>
                        <p:cond delay="indefinite"/>
                      </p:stCondLst>
                      <p:childTnLst>
                        <p:par>
                          <p:cTn id="35" fill="hold" nodeType="withGroup">
                            <p:stCondLst>
                              <p:cond delay="0"/>
                            </p:stCondLst>
                            <p:childTnLst>
                              <p:par>
                                <p:cTn id="36" presetID="14" presetClass="entr" presetSubtype="1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randombar(horizontal)">
                                      <p:cBhvr>
                                        <p:cTn id="38" dur="500"/>
                                        <p:tgtEl>
                                          <p:spTgt spid="7"/>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38" presetClass="entr" presetSubtype="0" accel="50000" fill="hold" nodeType="clickEffect">
                                  <p:stCondLst>
                                    <p:cond delay="0"/>
                                  </p:stCondLst>
                                  <p:iterate type="lt">
                                    <p:tmPct val="50000"/>
                                  </p:iterate>
                                  <p:childTnLst>
                                    <p:set>
                                      <p:cBhvr>
                                        <p:cTn id="49" dur="1" fill="hold">
                                          <p:stCondLst>
                                            <p:cond delay="0"/>
                                          </p:stCondLst>
                                        </p:cTn>
                                        <p:tgtEl>
                                          <p:spTgt spid="9">
                                            <p:txEl>
                                              <p:pRg st="0" end="0"/>
                                            </p:txEl>
                                          </p:spTgt>
                                        </p:tgtEl>
                                        <p:attrNameLst>
                                          <p:attrName>style.visibility</p:attrName>
                                        </p:attrNameLst>
                                      </p:cBhvr>
                                      <p:to>
                                        <p:strVal val="visible"/>
                                      </p:to>
                                    </p:set>
                                    <p:set>
                                      <p:cBhvr>
                                        <p:cTn id="50" dur="455" fill="hold">
                                          <p:stCondLst>
                                            <p:cond delay="0"/>
                                          </p:stCondLst>
                                        </p:cTn>
                                        <p:tgtEl>
                                          <p:spTgt spid="9">
                                            <p:txEl>
                                              <p:pRg st="0" end="0"/>
                                            </p:txEl>
                                          </p:spTgt>
                                        </p:tgtEl>
                                        <p:attrNameLst>
                                          <p:attrName>style.rotation</p:attrName>
                                        </p:attrNameLst>
                                      </p:cBhvr>
                                      <p:to>
                                        <p:strVal val="-45.0"/>
                                      </p:to>
                                    </p:set>
                                    <p:anim calcmode="lin" valueType="num">
                                      <p:cBhvr>
                                        <p:cTn id="51" dur="455" fill="hold">
                                          <p:stCondLst>
                                            <p:cond delay="455"/>
                                          </p:stCondLst>
                                        </p:cTn>
                                        <p:tgtEl>
                                          <p:spTgt spid="9">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52" dur="455" fill="hold">
                                          <p:stCondLst>
                                            <p:cond delay="0"/>
                                          </p:stCondLst>
                                        </p:cTn>
                                        <p:tgtEl>
                                          <p:spTgt spid="9">
                                            <p:txEl>
                                              <p:pRg st="0" end="0"/>
                                            </p:txEl>
                                          </p:spTgt>
                                        </p:tgtEl>
                                        <p:attrNameLst>
                                          <p:attrName>ppt_y</p:attrName>
                                        </p:attrNameLst>
                                      </p:cBhvr>
                                      <p:tavLst>
                                        <p:tav tm="0">
                                          <p:val>
                                            <p:strVal val="#ppt_y-1"/>
                                          </p:val>
                                        </p:tav>
                                        <p:tav tm="100000">
                                          <p:val>
                                            <p:strVal val="#ppt_y-(0.354*#ppt_w-0.172*#ppt_h)"/>
                                          </p:val>
                                        </p:tav>
                                      </p:tavLst>
                                    </p:anim>
                                    <p:anim calcmode="lin" valueType="num">
                                      <p:cBhvr>
                                        <p:cTn id="53" dur="156" decel="50000" autoRev="1" fill="hold">
                                          <p:stCondLst>
                                            <p:cond delay="455"/>
                                          </p:stCondLst>
                                        </p:cTn>
                                        <p:tgtEl>
                                          <p:spTgt spid="9">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54" dur="136" fill="hold">
                                          <p:stCondLst>
                                            <p:cond delay="864"/>
                                          </p:stCondLst>
                                        </p:cTn>
                                        <p:tgtEl>
                                          <p:spTgt spid="9">
                                            <p:txEl>
                                              <p:pRg st="0" end="0"/>
                                            </p:txEl>
                                          </p:spTgt>
                                        </p:tgtEl>
                                        <p:attrNameLst>
                                          <p:attrName>ppt_y</p:attrName>
                                        </p:attrNameLst>
                                      </p:cBhvr>
                                      <p:tavLst>
                                        <p:tav tm="0">
                                          <p:val>
                                            <p:strVal val="#ppt_y-(0.354*#ppt_w-0.172*#ppt_h)"/>
                                          </p:val>
                                        </p:tav>
                                        <p:tav tm="100000">
                                          <p:val>
                                            <p:strVal val="#ppt_y"/>
                                          </p:val>
                                        </p:tav>
                                      </p:tavLst>
                                    </p:anim>
                                  </p:childTnLst>
                                </p:cTn>
                              </p:par>
                              <p:par>
                                <p:cTn id="55" presetID="38" presetClass="entr" presetSubtype="0" accel="50000" fill="hold" nodeType="withEffect">
                                  <p:stCondLst>
                                    <p:cond delay="0"/>
                                  </p:stCondLst>
                                  <p:iterate type="lt">
                                    <p:tmPct val="50000"/>
                                  </p:iterate>
                                  <p:childTnLst>
                                    <p:set>
                                      <p:cBhvr>
                                        <p:cTn id="56" dur="1" fill="hold">
                                          <p:stCondLst>
                                            <p:cond delay="0"/>
                                          </p:stCondLst>
                                        </p:cTn>
                                        <p:tgtEl>
                                          <p:spTgt spid="9">
                                            <p:txEl>
                                              <p:pRg st="1" end="1"/>
                                            </p:txEl>
                                          </p:spTgt>
                                        </p:tgtEl>
                                        <p:attrNameLst>
                                          <p:attrName>style.visibility</p:attrName>
                                        </p:attrNameLst>
                                      </p:cBhvr>
                                      <p:to>
                                        <p:strVal val="visible"/>
                                      </p:to>
                                    </p:set>
                                    <p:set>
                                      <p:cBhvr>
                                        <p:cTn id="57" dur="455" fill="hold">
                                          <p:stCondLst>
                                            <p:cond delay="0"/>
                                          </p:stCondLst>
                                        </p:cTn>
                                        <p:tgtEl>
                                          <p:spTgt spid="9">
                                            <p:txEl>
                                              <p:pRg st="1" end="1"/>
                                            </p:txEl>
                                          </p:spTgt>
                                        </p:tgtEl>
                                        <p:attrNameLst>
                                          <p:attrName>style.rotation</p:attrName>
                                        </p:attrNameLst>
                                      </p:cBhvr>
                                      <p:to>
                                        <p:strVal val="-45.0"/>
                                      </p:to>
                                    </p:set>
                                    <p:anim calcmode="lin" valueType="num">
                                      <p:cBhvr>
                                        <p:cTn id="58" dur="455" fill="hold">
                                          <p:stCondLst>
                                            <p:cond delay="455"/>
                                          </p:stCondLst>
                                        </p:cTn>
                                        <p:tgtEl>
                                          <p:spTgt spid="9">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59" dur="455" fill="hold">
                                          <p:stCondLst>
                                            <p:cond delay="0"/>
                                          </p:stCondLst>
                                        </p:cTn>
                                        <p:tgtEl>
                                          <p:spTgt spid="9">
                                            <p:txEl>
                                              <p:pRg st="1" end="1"/>
                                            </p:txEl>
                                          </p:spTgt>
                                        </p:tgtEl>
                                        <p:attrNameLst>
                                          <p:attrName>ppt_y</p:attrName>
                                        </p:attrNameLst>
                                      </p:cBhvr>
                                      <p:tavLst>
                                        <p:tav tm="0">
                                          <p:val>
                                            <p:strVal val="#ppt_y-1"/>
                                          </p:val>
                                        </p:tav>
                                        <p:tav tm="100000">
                                          <p:val>
                                            <p:strVal val="#ppt_y-(0.354*#ppt_w-0.172*#ppt_h)"/>
                                          </p:val>
                                        </p:tav>
                                      </p:tavLst>
                                    </p:anim>
                                    <p:anim calcmode="lin" valueType="num">
                                      <p:cBhvr>
                                        <p:cTn id="60" dur="156" decel="50000" autoRev="1" fill="hold">
                                          <p:stCondLst>
                                            <p:cond delay="455"/>
                                          </p:stCondLst>
                                        </p:cTn>
                                        <p:tgtEl>
                                          <p:spTgt spid="9">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61" dur="136" fill="hold">
                                          <p:stCondLst>
                                            <p:cond delay="864"/>
                                          </p:stCondLst>
                                        </p:cTn>
                                        <p:tgtEl>
                                          <p:spTgt spid="9">
                                            <p:txEl>
                                              <p:pRg st="1" end="1"/>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Прямоугольник 3"/>
          <p:cNvPicPr>
            <a:picLocks noChangeArrowheads="1"/>
          </p:cNvPicPr>
          <p:nvPr/>
        </p:nvPicPr>
        <p:blipFill>
          <a:blip r:embed="rId2" cstate="screen"/>
          <a:srcRect/>
          <a:stretch>
            <a:fillRect/>
          </a:stretch>
        </p:blipFill>
        <p:spPr bwMode="auto">
          <a:xfrm>
            <a:off x="396875" y="-171450"/>
            <a:ext cx="8747125" cy="3841750"/>
          </a:xfrm>
          <a:prstGeom prst="rect">
            <a:avLst/>
          </a:prstGeom>
          <a:noFill/>
          <a:ln w="9525">
            <a:noFill/>
            <a:miter lim="800000"/>
            <a:headEnd/>
            <a:tailEnd/>
          </a:ln>
        </p:spPr>
      </p:pic>
      <p:sp>
        <p:nvSpPr>
          <p:cNvPr id="5" name="TextBox 4"/>
          <p:cNvSpPr txBox="1">
            <a:spLocks noChangeArrowheads="1"/>
          </p:cNvSpPr>
          <p:nvPr/>
        </p:nvSpPr>
        <p:spPr bwMode="auto">
          <a:xfrm>
            <a:off x="0" y="3644900"/>
            <a:ext cx="8929688" cy="2308225"/>
          </a:xfrm>
          <a:prstGeom prst="rect">
            <a:avLst/>
          </a:prstGeom>
          <a:noFill/>
          <a:ln w="9525">
            <a:noFill/>
            <a:miter lim="800000"/>
            <a:headEnd/>
            <a:tailEnd/>
          </a:ln>
        </p:spPr>
        <p:txBody>
          <a:bodyPr>
            <a:spAutoFit/>
          </a:bodyPr>
          <a:lstStyle/>
          <a:p>
            <a:pPr algn="ctr"/>
            <a:r>
              <a:rPr lang="ru-RU" sz="2400" b="1">
                <a:solidFill>
                  <a:srgbClr val="002060"/>
                </a:solidFill>
                <a:latin typeface="Bookman Old Style" pitchFamily="18" charset="0"/>
                <a:ea typeface="Adobe Ming Std L" pitchFamily="18" charset="-128"/>
              </a:rPr>
              <a:t>Вода – источник жизни !</a:t>
            </a:r>
          </a:p>
          <a:p>
            <a:pPr algn="ctr"/>
            <a:r>
              <a:rPr lang="ru-RU" sz="2400" b="1">
                <a:solidFill>
                  <a:srgbClr val="002060"/>
                </a:solidFill>
                <a:latin typeface="Bookman Old Style" pitchFamily="18" charset="0"/>
                <a:ea typeface="Adobe Ming Std L" pitchFamily="18" charset="-128"/>
              </a:rPr>
              <a:t>Что такое болото? </a:t>
            </a:r>
          </a:p>
          <a:p>
            <a:pPr algn="ctr"/>
            <a:r>
              <a:rPr lang="ru-RU" sz="2400" b="1">
                <a:solidFill>
                  <a:srgbClr val="002060"/>
                </a:solidFill>
                <a:latin typeface="Bookman Old Style" pitchFamily="18" charset="0"/>
                <a:ea typeface="Adobe Ming Std L" pitchFamily="18" charset="-128"/>
              </a:rPr>
              <a:t>Болото— ландшафт, подверженный избыточному поверхностному увлажнению. Именно оно составляет основу существования болот, их возникновения, развития. </a:t>
            </a:r>
          </a:p>
        </p:txBody>
      </p:sp>
      <p:sp>
        <p:nvSpPr>
          <p:cNvPr id="4" name="Номер слайда 3"/>
          <p:cNvSpPr>
            <a:spLocks noGrp="1"/>
          </p:cNvSpPr>
          <p:nvPr>
            <p:ph type="sldNum" sz="quarter" idx="11"/>
          </p:nvPr>
        </p:nvSpPr>
        <p:spPr/>
        <p:txBody>
          <a:bodyPr/>
          <a:lstStyle/>
          <a:p>
            <a:pPr>
              <a:defRPr/>
            </a:pPr>
            <a:fld id="{2ADFD44F-046D-4189-A22C-1DA16D62FF89}" type="slidenum">
              <a:rPr lang="ru-RU" smtClean="0">
                <a:solidFill>
                  <a:schemeClr val="bg1"/>
                </a:solidFill>
              </a:rPr>
              <a:pPr>
                <a:defRPr/>
              </a:pPr>
              <a:t>3</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Прямоугольник 2"/>
          <p:cNvPicPr>
            <a:picLocks noChangeArrowheads="1"/>
          </p:cNvPicPr>
          <p:nvPr/>
        </p:nvPicPr>
        <p:blipFill>
          <a:blip r:embed="rId2" cstate="screen"/>
          <a:srcRect/>
          <a:stretch>
            <a:fillRect/>
          </a:stretch>
        </p:blipFill>
        <p:spPr bwMode="auto">
          <a:xfrm>
            <a:off x="1042988" y="1314450"/>
            <a:ext cx="6888162" cy="3498850"/>
          </a:xfrm>
          <a:prstGeom prst="rect">
            <a:avLst/>
          </a:prstGeom>
          <a:noFill/>
          <a:ln w="9525">
            <a:noFill/>
            <a:miter lim="800000"/>
            <a:headEnd/>
            <a:tailEnd/>
          </a:ln>
        </p:spPr>
      </p:pic>
      <p:sp>
        <p:nvSpPr>
          <p:cNvPr id="3" name="Номер слайда 2"/>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4</a:t>
            </a:fld>
            <a:endParaRPr lang="ru-RU"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Прямоугольник 1"/>
          <p:cNvSpPr>
            <a:spLocks noChangeArrowheads="1"/>
          </p:cNvSpPr>
          <p:nvPr/>
        </p:nvSpPr>
        <p:spPr bwMode="auto">
          <a:xfrm>
            <a:off x="395288" y="404813"/>
            <a:ext cx="8072437" cy="6308725"/>
          </a:xfrm>
          <a:prstGeom prst="rect">
            <a:avLst/>
          </a:prstGeom>
          <a:noFill/>
          <a:ln w="9525">
            <a:noFill/>
            <a:miter lim="800000"/>
            <a:headEnd/>
            <a:tailEnd/>
          </a:ln>
        </p:spPr>
        <p:txBody>
          <a:bodyPr>
            <a:spAutoFit/>
          </a:bodyPr>
          <a:lstStyle/>
          <a:p>
            <a:pPr algn="ctr"/>
            <a:r>
              <a:rPr lang="ru-RU" sz="2400" b="1">
                <a:solidFill>
                  <a:srgbClr val="C00000"/>
                </a:solidFill>
                <a:latin typeface="Bookman Old Style" pitchFamily="18" charset="0"/>
                <a:ea typeface="Adobe Ming Std L" pitchFamily="18" charset="-128"/>
              </a:rPr>
              <a:t>Откуда болота берут влагу?</a:t>
            </a:r>
            <a:r>
              <a:rPr lang="ru-RU" sz="2400" b="1" baseline="30000">
                <a:solidFill>
                  <a:srgbClr val="C00000"/>
                </a:solidFill>
                <a:latin typeface="Bookman Old Style" pitchFamily="18" charset="0"/>
                <a:ea typeface="Adobe Ming Std L" pitchFamily="18" charset="-128"/>
              </a:rPr>
              <a:t> </a:t>
            </a:r>
          </a:p>
          <a:p>
            <a:pPr algn="ctr"/>
            <a:r>
              <a:rPr lang="ru-RU" sz="2400" b="1">
                <a:solidFill>
                  <a:srgbClr val="C00000"/>
                </a:solidFill>
                <a:latin typeface="Bookman Old Style" pitchFamily="18" charset="0"/>
                <a:ea typeface="Adobe Ming Std L" pitchFamily="18" charset="-128"/>
              </a:rPr>
              <a:t> В одних случаях из залегающих близко или выходящих на поверхность грунтовых вод и атмосферных осадков, в других — только из атмосферных осадков. </a:t>
            </a:r>
          </a:p>
          <a:p>
            <a:pPr algn="ctr"/>
            <a:endParaRPr lang="ru-RU" sz="2000" b="1">
              <a:solidFill>
                <a:srgbClr val="002060"/>
              </a:solidFill>
              <a:latin typeface="Bookman Old Style" pitchFamily="18" charset="0"/>
              <a:ea typeface="Adobe Ming Std L" pitchFamily="18" charset="-128"/>
            </a:endParaRPr>
          </a:p>
          <a:p>
            <a:pPr algn="ctr"/>
            <a:r>
              <a:rPr lang="ru-RU" sz="2400" b="1">
                <a:solidFill>
                  <a:srgbClr val="C00000"/>
                </a:solidFill>
                <a:latin typeface="Bookman Old Style" pitchFamily="18" charset="0"/>
              </a:rPr>
              <a:t>Низинные, или евтрофные (от греческого «еу» — хорошо и «трофе» — пища),— это болота, увлажнение которых происходит   в   основном   за счет грунтовых вод, богатых минеральными солями. Располагаются они по низинам, поймам рек, берегам водоемов и, как правило, имеют участки водной поверхности. Их растительность, получая богатое минеральное питание, поражает  своим обилием, разнообразием.</a:t>
            </a:r>
            <a:r>
              <a:rPr lang="ru-RU" sz="2400">
                <a:latin typeface="Segoe Script" pitchFamily="34" charset="0"/>
              </a:rPr>
              <a:t>.</a:t>
            </a:r>
          </a:p>
          <a:p>
            <a:pPr algn="ctr"/>
            <a:endParaRPr lang="ru-RU" sz="2400">
              <a:latin typeface="Segoe Script" pitchFamily="34" charset="0"/>
            </a:endParaRPr>
          </a:p>
        </p:txBody>
      </p:sp>
      <p:sp>
        <p:nvSpPr>
          <p:cNvPr id="3" name="Номер слайда 2"/>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5</a:t>
            </a:fld>
            <a:endParaRPr lang="ru-RU" dirty="0">
              <a:solidFill>
                <a:schemeClr val="bg1"/>
              </a:solidFill>
            </a:endParaRPr>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0825" y="1119188"/>
            <a:ext cx="4429125" cy="4894262"/>
          </a:xfrm>
          <a:prstGeom prst="rect">
            <a:avLst/>
          </a:prstGeom>
        </p:spPr>
        <p:txBody>
          <a:bodyPr>
            <a:spAutoFit/>
          </a:bodyPr>
          <a:lstStyle/>
          <a:p>
            <a:pPr algn="ct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Верховые, </a:t>
            </a:r>
            <a:r>
              <a:rPr lang="ru-RU" sz="2400" dirty="0">
                <a:solidFill>
                  <a:srgbClr val="C00000"/>
                </a:solidFill>
                <a:effectLst>
                  <a:outerShdw blurRad="38100" dist="38100" dir="2700000" algn="tl">
                    <a:srgbClr val="000000">
                      <a:alpha val="43137"/>
                    </a:srgbClr>
                  </a:outerShdw>
                </a:effectLst>
                <a:latin typeface="Bookman Old Style" pitchFamily="18" charset="0"/>
                <a:cs typeface="+mn-cs"/>
              </a:rPr>
              <a:t>или </a:t>
            </a:r>
            <a:r>
              <a:rPr lang="ru-RU" sz="2400" dirty="0" err="1">
                <a:solidFill>
                  <a:srgbClr val="C00000"/>
                </a:solidFill>
                <a:effectLst>
                  <a:outerShdw blurRad="38100" dist="38100" dir="2700000" algn="tl">
                    <a:srgbClr val="000000">
                      <a:alpha val="43137"/>
                    </a:srgbClr>
                  </a:outerShdw>
                </a:effectLst>
                <a:latin typeface="Bookman Old Style" pitchFamily="18" charset="0"/>
                <a:cs typeface="+mn-cs"/>
              </a:rPr>
              <a:t>олиготрофные</a:t>
            </a:r>
            <a:r>
              <a:rPr lang="ru-RU" sz="2400" dirty="0">
                <a:solidFill>
                  <a:srgbClr val="C00000"/>
                </a:solidFill>
                <a:effectLst>
                  <a:outerShdw blurRad="38100" dist="38100" dir="2700000" algn="tl">
                    <a:srgbClr val="000000">
                      <a:alpha val="43137"/>
                    </a:srgbClr>
                  </a:outerShdw>
                </a:effectLst>
                <a:latin typeface="Bookman Old Style" pitchFamily="18" charset="0"/>
                <a:cs typeface="+mn-cs"/>
              </a:rPr>
              <a:t>, болота (от греческого «</a:t>
            </a:r>
            <a:r>
              <a:rPr lang="ru-RU" sz="2400" dirty="0" err="1">
                <a:solidFill>
                  <a:srgbClr val="C00000"/>
                </a:solidFill>
                <a:effectLst>
                  <a:outerShdw blurRad="38100" dist="38100" dir="2700000" algn="tl">
                    <a:srgbClr val="000000">
                      <a:alpha val="43137"/>
                    </a:srgbClr>
                  </a:outerShdw>
                </a:effectLst>
                <a:latin typeface="Bookman Old Style" pitchFamily="18" charset="0"/>
                <a:cs typeface="+mn-cs"/>
              </a:rPr>
              <a:t>оли-гос</a:t>
            </a:r>
            <a:r>
              <a:rPr lang="ru-RU" sz="2400" dirty="0">
                <a:solidFill>
                  <a:srgbClr val="C00000"/>
                </a:solidFill>
                <a:effectLst>
                  <a:outerShdw blurRad="38100" dist="38100" dir="2700000" algn="tl">
                    <a:srgbClr val="000000">
                      <a:alpha val="43137"/>
                    </a:srgbClr>
                  </a:outerShdw>
                </a:effectLst>
                <a:latin typeface="Bookman Old Style" pitchFamily="18" charset="0"/>
                <a:cs typeface="+mn-cs"/>
              </a:rPr>
              <a:t>» — малый), воды которых бедны минеральными солями, и питаются они в основном атмосферными осадками. Растительность их, к тому же оторванных от почвы и грунтовых вод слоями торфа, испытывает острый недостаток в минеральном питании. </a:t>
            </a:r>
          </a:p>
        </p:txBody>
      </p:sp>
      <p:pic>
        <p:nvPicPr>
          <p:cNvPr id="10243" name="Picture 4" descr="G:\2012 г. без ГПБУ\Походы, 2012 г\Обработать\30.09.2012 (Зеленоград-лес)\IMG_0767.JPG"/>
          <p:cNvPicPr>
            <a:picLocks noChangeAspect="1" noChangeArrowheads="1"/>
          </p:cNvPicPr>
          <p:nvPr/>
        </p:nvPicPr>
        <p:blipFill>
          <a:blip r:embed="rId2" cstate="screen"/>
          <a:srcRect/>
          <a:stretch>
            <a:fillRect/>
          </a:stretch>
        </p:blipFill>
        <p:spPr bwMode="auto">
          <a:xfrm>
            <a:off x="4859338" y="333375"/>
            <a:ext cx="3640137" cy="2728913"/>
          </a:xfrm>
          <a:prstGeom prst="rect">
            <a:avLst/>
          </a:prstGeom>
          <a:noFill/>
          <a:ln w="9525">
            <a:noFill/>
            <a:miter lim="800000"/>
            <a:headEnd/>
            <a:tailEnd/>
          </a:ln>
        </p:spPr>
      </p:pic>
      <p:pic>
        <p:nvPicPr>
          <p:cNvPr id="10244" name="Picture 5" descr="I:\Аверченков\Командировки-обработать!\Карелия, 2011 г (15-26.06.2011 г.)\Паанаярви фото, 2011 г\НП Паанаярви (15-26.06.2011 г.)\PIC_5868.JPG"/>
          <p:cNvPicPr>
            <a:picLocks noChangeAspect="1" noChangeArrowheads="1"/>
          </p:cNvPicPr>
          <p:nvPr/>
        </p:nvPicPr>
        <p:blipFill>
          <a:blip r:embed="rId3" cstate="screen"/>
          <a:srcRect/>
          <a:stretch>
            <a:fillRect/>
          </a:stretch>
        </p:blipFill>
        <p:spPr bwMode="auto">
          <a:xfrm>
            <a:off x="4860925" y="3284538"/>
            <a:ext cx="3638550" cy="2728912"/>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6</a:t>
            </a:fld>
            <a:endParaRPr lang="ru-RU"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D:\FOTO\ПЕЙЗАЖИ\ЛЕТО\Изо16 009.jpg"/>
          <p:cNvPicPr>
            <a:picLocks noChangeAspect="1" noChangeArrowheads="1"/>
          </p:cNvPicPr>
          <p:nvPr/>
        </p:nvPicPr>
        <p:blipFill>
          <a:blip r:embed="rId2" cstate="screen"/>
          <a:srcRect/>
          <a:stretch>
            <a:fillRect/>
          </a:stretch>
        </p:blipFill>
        <p:spPr bwMode="auto">
          <a:xfrm>
            <a:off x="-500063" y="-214313"/>
            <a:ext cx="9644063" cy="7072313"/>
          </a:xfrm>
          <a:prstGeom prst="rect">
            <a:avLst/>
          </a:prstGeom>
          <a:noFill/>
          <a:ln w="9525">
            <a:noFill/>
            <a:miter lim="800000"/>
            <a:headEnd/>
            <a:tailEnd/>
          </a:ln>
        </p:spPr>
      </p:pic>
      <p:sp>
        <p:nvSpPr>
          <p:cNvPr id="5" name="Прямоугольник 4"/>
          <p:cNvSpPr/>
          <p:nvPr/>
        </p:nvSpPr>
        <p:spPr>
          <a:xfrm>
            <a:off x="857250" y="4179888"/>
            <a:ext cx="8286750" cy="2676525"/>
          </a:xfrm>
          <a:prstGeom prst="rect">
            <a:avLst/>
          </a:prstGeom>
          <a:solidFill>
            <a:schemeClr val="accent5">
              <a:lumMod val="40000"/>
              <a:lumOff val="60000"/>
              <a:alpha val="54000"/>
            </a:schemeClr>
          </a:solidFill>
        </p:spPr>
        <p:txBody>
          <a:bodyPr>
            <a:spAutoFit/>
          </a:bodyPr>
          <a:lstStyle/>
          <a:p>
            <a:pPr algn="ctr" fontAlgn="auto">
              <a:spcBef>
                <a:spcPts val="0"/>
              </a:spcBef>
              <a:spcAft>
                <a:spcPts val="0"/>
              </a:spcAft>
              <a:defRPr/>
            </a:pPr>
            <a:r>
              <a:rPr lang="ru-RU" sz="2400" b="1" dirty="0">
                <a:solidFill>
                  <a:schemeClr val="accent5">
                    <a:lumMod val="50000"/>
                  </a:schemeClr>
                </a:solidFill>
                <a:effectLst>
                  <a:outerShdw blurRad="38100" dist="38100" dir="2700000" algn="tl">
                    <a:srgbClr val="000000">
                      <a:alpha val="43137"/>
                    </a:srgbClr>
                  </a:outerShdw>
                </a:effectLst>
                <a:latin typeface="Bookman Old Style" pitchFamily="18" charset="0"/>
                <a:cs typeface="+mn-cs"/>
              </a:rPr>
              <a:t>Такие болота обычно находятся на водоразделах, где глубже залегают грунтовые воды, и в хвойных лесах, где их развитию способствует низкая зольность почв. Лишь немногие растения (сосна, багульник, клюква, сфагновые мхи) приспособлены к произрастанию на них. </a:t>
            </a:r>
          </a:p>
        </p:txBody>
      </p:sp>
      <p:sp>
        <p:nvSpPr>
          <p:cNvPr id="4" name="Номер слайда 3"/>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7</a:t>
            </a:fld>
            <a:endParaRPr lang="ru-RU" dirty="0">
              <a:solidFill>
                <a:schemeClr val="bg1"/>
              </a:solidFill>
            </a:endParaRPr>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088" y="549275"/>
            <a:ext cx="7105650" cy="1262063"/>
          </a:xfrm>
          <a:prstGeom prst="rect">
            <a:avLst/>
          </a:prstGeom>
        </p:spPr>
        <p:txBody>
          <a:bodyPr>
            <a:spAutoFit/>
          </a:bodyPr>
          <a:lstStyle/>
          <a:p>
            <a:pPr indent="449263" algn="ctr">
              <a:defRPr/>
            </a:pPr>
            <a:r>
              <a:rPr lang="ru-RU" sz="2800" b="1" dirty="0">
                <a:solidFill>
                  <a:srgbClr val="C00000"/>
                </a:solidFill>
                <a:effectLst>
                  <a:outerShdw blurRad="38100" dist="38100" dir="2700000" algn="tl">
                    <a:srgbClr val="444D26"/>
                  </a:outerShdw>
                </a:effectLst>
                <a:latin typeface="Bookman Old Style" pitchFamily="18" charset="0"/>
                <a:cs typeface="Times New Roman" pitchFamily="18" charset="0"/>
              </a:rPr>
              <a:t>Переходные болота </a:t>
            </a:r>
            <a:r>
              <a:rPr lang="ru-RU" sz="2400" dirty="0">
                <a:solidFill>
                  <a:srgbClr val="C00000"/>
                </a:solidFill>
                <a:effectLst>
                  <a:outerShdw blurRad="38100" dist="38100" dir="2700000" algn="tl">
                    <a:srgbClr val="444D26"/>
                  </a:outerShdw>
                </a:effectLst>
                <a:latin typeface="Bookman Old Style" pitchFamily="18" charset="0"/>
                <a:cs typeface="Times New Roman" pitchFamily="18" charset="0"/>
              </a:rPr>
              <a:t>занимают промежуточное положение между низинными и верховыми.</a:t>
            </a:r>
          </a:p>
        </p:txBody>
      </p:sp>
      <p:pic>
        <p:nvPicPr>
          <p:cNvPr id="12291" name="Picture 4" descr="G:\2012 г. без ГПБУ\Походы, 2012 г\15)24.06.2012 г. (Лосинопогонный)\57(Пушица влагалищ-я).jpg"/>
          <p:cNvPicPr>
            <a:picLocks noChangeAspect="1" noChangeArrowheads="1"/>
          </p:cNvPicPr>
          <p:nvPr/>
        </p:nvPicPr>
        <p:blipFill>
          <a:blip r:embed="rId2" cstate="screen"/>
          <a:srcRect/>
          <a:stretch>
            <a:fillRect/>
          </a:stretch>
        </p:blipFill>
        <p:spPr bwMode="auto">
          <a:xfrm>
            <a:off x="1484313" y="1811338"/>
            <a:ext cx="5791200" cy="4343400"/>
          </a:xfrm>
          <a:prstGeom prst="rect">
            <a:avLst/>
          </a:prstGeom>
          <a:noFill/>
          <a:ln w="9525">
            <a:noFill/>
            <a:miter lim="800000"/>
            <a:headEnd/>
            <a:tailEnd/>
          </a:ln>
        </p:spPr>
      </p:pic>
      <p:sp>
        <p:nvSpPr>
          <p:cNvPr id="4" name="Номер слайда 3"/>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8</a:t>
            </a:fld>
            <a:endParaRPr lang="ru-RU">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4613" y="908050"/>
            <a:ext cx="5929312" cy="4524375"/>
          </a:xfrm>
          <a:prstGeom prst="rect">
            <a:avLst/>
          </a:prstGeom>
        </p:spPr>
        <p:txBody>
          <a:bodyPr>
            <a:spAutoFit/>
          </a:bodyPr>
          <a:lstStyle/>
          <a:p>
            <a:pPr algn="ct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Главное свойство болотной среды — избыток застойной влаги на поверхности или в верхних     слоях     субстрата. Кроме поступающей влаги, это объясняется плохой </a:t>
            </a:r>
            <a:r>
              <a:rPr lang="ru-RU" sz="2400" b="1" dirty="0" err="1">
                <a:solidFill>
                  <a:srgbClr val="C00000"/>
                </a:solidFill>
                <a:effectLst>
                  <a:outerShdw blurRad="38100" dist="38100" dir="2700000" algn="tl">
                    <a:srgbClr val="000000">
                      <a:alpha val="43137"/>
                    </a:srgbClr>
                  </a:outerShdw>
                </a:effectLst>
                <a:latin typeface="Bookman Old Style" pitchFamily="18" charset="0"/>
                <a:cs typeface="+mn-cs"/>
              </a:rPr>
              <a:t>водопроводностью</a:t>
            </a: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 болот в горизонтальном и в вертикальном направлениях и их высокой </a:t>
            </a:r>
            <a:r>
              <a:rPr lang="ru-RU" sz="2400" b="1" dirty="0" err="1">
                <a:solidFill>
                  <a:srgbClr val="C00000"/>
                </a:solidFill>
                <a:effectLst>
                  <a:outerShdw blurRad="38100" dist="38100" dir="2700000" algn="tl">
                    <a:srgbClr val="000000">
                      <a:alpha val="43137"/>
                    </a:srgbClr>
                  </a:outerShdw>
                </a:effectLst>
                <a:latin typeface="Bookman Old Style" pitchFamily="18" charset="0"/>
                <a:cs typeface="+mn-cs"/>
              </a:rPr>
              <a:t>водопоглощающей</a:t>
            </a: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 водоудерживающей способностью.</a:t>
            </a:r>
          </a:p>
        </p:txBody>
      </p:sp>
      <p:pic>
        <p:nvPicPr>
          <p:cNvPr id="13315" name="Picture 4" descr="I:\Аверченков\Командировки-обработать!\Карелия, 2011 г (15-26.06.2011 г.)\Паанаярви фото, 2011 г\НП Паанаярви (15-26.06.2011 г.)\PIC_5793 (Багульник болотный).JPG"/>
          <p:cNvPicPr>
            <a:picLocks noChangeAspect="1" noChangeArrowheads="1"/>
          </p:cNvPicPr>
          <p:nvPr/>
        </p:nvPicPr>
        <p:blipFill>
          <a:blip r:embed="rId2" cstate="screen"/>
          <a:srcRect/>
          <a:stretch>
            <a:fillRect/>
          </a:stretch>
        </p:blipFill>
        <p:spPr bwMode="auto">
          <a:xfrm>
            <a:off x="6372225" y="307975"/>
            <a:ext cx="2414588" cy="3219450"/>
          </a:xfrm>
          <a:prstGeom prst="rect">
            <a:avLst/>
          </a:prstGeom>
          <a:noFill/>
          <a:ln w="9525">
            <a:noFill/>
            <a:miter lim="800000"/>
            <a:headEnd/>
            <a:tailEnd/>
          </a:ln>
        </p:spPr>
      </p:pic>
      <p:pic>
        <p:nvPicPr>
          <p:cNvPr id="13316" name="Picture 5" descr="I:\Аверченков\2008 г\Исследования 2008 г\Походы с Насимовичем 2008 г\25.07.2008 (Болота у Междун. ш. и Бурцевское, р. Клязьма)\Белокрыльник болотный\Белокрыльник болотный - созревает.jpg"/>
          <p:cNvPicPr>
            <a:picLocks noChangeAspect="1" noChangeArrowheads="1"/>
          </p:cNvPicPr>
          <p:nvPr/>
        </p:nvPicPr>
        <p:blipFill>
          <a:blip r:embed="rId3" cstate="screen"/>
          <a:srcRect/>
          <a:stretch>
            <a:fillRect/>
          </a:stretch>
        </p:blipFill>
        <p:spPr bwMode="auto">
          <a:xfrm>
            <a:off x="6003925" y="3860800"/>
            <a:ext cx="2755900" cy="2068513"/>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9</a:t>
            </a:fld>
            <a:endParaRPr lang="ru-RU">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Прямоугольник 1"/>
          <p:cNvSpPr>
            <a:spLocks noChangeArrowheads="1"/>
          </p:cNvSpPr>
          <p:nvPr/>
        </p:nvSpPr>
        <p:spPr bwMode="auto">
          <a:xfrm>
            <a:off x="285750" y="214313"/>
            <a:ext cx="8643938" cy="1570037"/>
          </a:xfrm>
          <a:prstGeom prst="rect">
            <a:avLst/>
          </a:prstGeom>
          <a:noFill/>
          <a:ln w="9525">
            <a:noFill/>
            <a:miter lim="800000"/>
            <a:headEnd/>
            <a:tailEnd/>
          </a:ln>
        </p:spPr>
        <p:txBody>
          <a:bodyPr>
            <a:spAutoFit/>
          </a:bodyPr>
          <a:lstStyle/>
          <a:p>
            <a:pPr algn="ctr"/>
            <a:r>
              <a:rPr lang="ru-RU" sz="2400">
                <a:latin typeface="Segoe Script" pitchFamily="34" charset="0"/>
              </a:rPr>
              <a:t>Во-вторых, произрастание в болотной среде специфических растительных сообществ, состоящих в основном из влаголюбивых и водных растений</a:t>
            </a:r>
            <a:r>
              <a:rPr lang="ru-RU">
                <a:latin typeface="Constantia" pitchFamily="18" charset="0"/>
              </a:rPr>
              <a:t>. </a:t>
            </a:r>
          </a:p>
        </p:txBody>
      </p:sp>
      <p:pic>
        <p:nvPicPr>
          <p:cNvPr id="4" name="Прямоугольник 3"/>
          <p:cNvPicPr>
            <a:picLocks noChangeArrowheads="1"/>
          </p:cNvPicPr>
          <p:nvPr/>
        </p:nvPicPr>
        <p:blipFill>
          <a:blip r:embed="rId2" cstate="screen"/>
          <a:srcRect/>
          <a:stretch>
            <a:fillRect/>
          </a:stretch>
        </p:blipFill>
        <p:spPr bwMode="auto">
          <a:xfrm>
            <a:off x="146050" y="2255838"/>
            <a:ext cx="8832850" cy="2767012"/>
          </a:xfrm>
          <a:prstGeom prst="rect">
            <a:avLst/>
          </a:prstGeom>
          <a:noFill/>
          <a:ln w="9525">
            <a:noFill/>
            <a:miter lim="800000"/>
            <a:headEnd/>
            <a:tailEnd/>
          </a:ln>
        </p:spPr>
      </p:pic>
      <p:pic>
        <p:nvPicPr>
          <p:cNvPr id="9" name="Picture 11" descr="D:\ОПРЕДЕЛИТЕЛЬ\Флора\фото Сидоровой С.О\Росянки\росянка круглолистная.jpg"/>
          <p:cNvPicPr>
            <a:picLocks noChangeAspect="1" noChangeArrowheads="1"/>
          </p:cNvPicPr>
          <p:nvPr/>
        </p:nvPicPr>
        <p:blipFill>
          <a:blip r:embed="rId3" cstate="screen"/>
          <a:srcRect/>
          <a:stretch>
            <a:fillRect/>
          </a:stretch>
        </p:blipFill>
        <p:spPr bwMode="auto">
          <a:xfrm>
            <a:off x="0" y="0"/>
            <a:ext cx="9144000" cy="7008813"/>
          </a:xfrm>
          <a:prstGeom prst="rect">
            <a:avLst/>
          </a:prstGeom>
          <a:noFill/>
          <a:ln w="9525">
            <a:noFill/>
            <a:miter lim="800000"/>
            <a:headEnd/>
            <a:tailEnd/>
          </a:ln>
        </p:spPr>
      </p:pic>
      <p:pic>
        <p:nvPicPr>
          <p:cNvPr id="11" name="Прямоугольник 10"/>
          <p:cNvPicPr>
            <a:picLocks noChangeArrowheads="1"/>
          </p:cNvPicPr>
          <p:nvPr/>
        </p:nvPicPr>
        <p:blipFill>
          <a:blip r:embed="rId4" cstate="screen"/>
          <a:srcRect/>
          <a:stretch>
            <a:fillRect/>
          </a:stretch>
        </p:blipFill>
        <p:spPr bwMode="auto">
          <a:xfrm>
            <a:off x="42863" y="5273675"/>
            <a:ext cx="9240837" cy="2163763"/>
          </a:xfrm>
          <a:prstGeom prst="rect">
            <a:avLst/>
          </a:prstGeom>
          <a:noFill/>
          <a:ln w="9525">
            <a:noFill/>
            <a:miter lim="800000"/>
            <a:headEnd/>
            <a:tailEnd/>
          </a:ln>
        </p:spPr>
      </p:pic>
      <p:pic>
        <p:nvPicPr>
          <p:cNvPr id="12" name="Picture 12" descr="D:\ОПРЕДЕЛИТЕЛЬ\Флора\фото Сидоровой С.О\Росянки\росянка английская.jpg"/>
          <p:cNvPicPr>
            <a:picLocks noChangeAspect="1" noChangeArrowheads="1"/>
          </p:cNvPicPr>
          <p:nvPr/>
        </p:nvPicPr>
        <p:blipFill>
          <a:blip r:embed="rId5" cstate="screen"/>
          <a:srcRect/>
          <a:stretch>
            <a:fillRect/>
          </a:stretch>
        </p:blipFill>
        <p:spPr bwMode="auto">
          <a:xfrm>
            <a:off x="3630613" y="-71438"/>
            <a:ext cx="5513387" cy="6929438"/>
          </a:xfrm>
          <a:prstGeom prst="rect">
            <a:avLst/>
          </a:prstGeom>
          <a:noFill/>
          <a:ln w="9525">
            <a:noFill/>
            <a:miter lim="800000"/>
            <a:headEnd/>
            <a:tailEnd/>
          </a:ln>
        </p:spPr>
      </p:pic>
      <p:pic>
        <p:nvPicPr>
          <p:cNvPr id="13" name="Прямоугольник 12"/>
          <p:cNvPicPr>
            <a:picLocks noChangeArrowheads="1"/>
          </p:cNvPicPr>
          <p:nvPr/>
        </p:nvPicPr>
        <p:blipFill>
          <a:blip r:embed="rId6" cstate="screen"/>
          <a:srcRect/>
          <a:stretch>
            <a:fillRect/>
          </a:stretch>
        </p:blipFill>
        <p:spPr bwMode="auto">
          <a:xfrm>
            <a:off x="4138613" y="5211763"/>
            <a:ext cx="5200650" cy="1427162"/>
          </a:xfrm>
          <a:prstGeom prst="rect">
            <a:avLst/>
          </a:prstGeom>
          <a:noFill/>
          <a:ln w="9525">
            <a:noFill/>
            <a:miter lim="800000"/>
            <a:headEnd/>
            <a:tailEnd/>
          </a:ln>
        </p:spPr>
      </p:pic>
      <p:pic>
        <p:nvPicPr>
          <p:cNvPr id="14346" name="Picture 10" descr="D:\ОПРЕДЕЛИТЕЛЬ\Флора\фото Сидоровой С.О\сфагн Гиргензона.jpg"/>
          <p:cNvPicPr>
            <a:picLocks noChangeAspect="1" noChangeArrowheads="1"/>
          </p:cNvPicPr>
          <p:nvPr/>
        </p:nvPicPr>
        <p:blipFill>
          <a:blip r:embed="rId7" cstate="screen"/>
          <a:srcRect/>
          <a:stretch>
            <a:fillRect/>
          </a:stretch>
        </p:blipFill>
        <p:spPr bwMode="auto">
          <a:xfrm>
            <a:off x="0" y="0"/>
            <a:ext cx="9144000" cy="7072313"/>
          </a:xfrm>
          <a:prstGeom prst="rect">
            <a:avLst/>
          </a:prstGeom>
          <a:noFill/>
          <a:ln w="9525">
            <a:noFill/>
            <a:miter lim="800000"/>
            <a:headEnd/>
            <a:tailEnd/>
          </a:ln>
        </p:spPr>
      </p:pic>
      <p:pic>
        <p:nvPicPr>
          <p:cNvPr id="14" name="Прямоугольник 13"/>
          <p:cNvPicPr>
            <a:picLocks noChangeArrowheads="1"/>
          </p:cNvPicPr>
          <p:nvPr/>
        </p:nvPicPr>
        <p:blipFill>
          <a:blip r:embed="rId8" cstate="screen"/>
          <a:srcRect/>
          <a:stretch>
            <a:fillRect/>
          </a:stretch>
        </p:blipFill>
        <p:spPr bwMode="auto">
          <a:xfrm>
            <a:off x="1692275" y="2487613"/>
            <a:ext cx="5534025" cy="1152525"/>
          </a:xfrm>
          <a:prstGeom prst="rect">
            <a:avLst/>
          </a:prstGeom>
          <a:noFill/>
          <a:ln w="9525">
            <a:noFill/>
            <a:miter lim="800000"/>
            <a:headEnd/>
            <a:tailEnd/>
          </a:ln>
        </p:spPr>
      </p:pic>
      <p:sp>
        <p:nvSpPr>
          <p:cNvPr id="10" name="Номер слайда 9"/>
          <p:cNvSpPr>
            <a:spLocks noGrp="1"/>
          </p:cNvSpPr>
          <p:nvPr>
            <p:ph type="sldNum" sz="quarter" idx="12"/>
          </p:nvPr>
        </p:nvSpPr>
        <p:spPr/>
        <p:txBody>
          <a:bodyPr/>
          <a:lstStyle/>
          <a:p>
            <a:pPr>
              <a:defRPr/>
            </a:pPr>
            <a:fld id="{000166A0-D22B-407D-95D7-CD49D17B3A0A}" type="slidenum">
              <a:rPr lang="ru-RU" smtClean="0"/>
              <a:pPr>
                <a:defRPr/>
              </a:pPr>
              <a:t>10</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43"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
                                        <p:tgtEl>
                                          <p:spTgt spid="9"/>
                                        </p:tgtEl>
                                      </p:cBhvr>
                                    </p:animEffect>
                                    <p:anim calcmode="lin" valueType="num">
                                      <p:cBhvr>
                                        <p:cTn id="15" dur="400" fill="hold"/>
                                        <p:tgtEl>
                                          <p:spTgt spid="9"/>
                                        </p:tgtEl>
                                        <p:attrNameLst>
                                          <p:attrName>ppt_x</p:attrName>
                                        </p:attrNameLst>
                                      </p:cBhvr>
                                      <p:tavLst>
                                        <p:tav tm="0">
                                          <p:val>
                                            <p:strVal val="#ppt_x"/>
                                          </p:val>
                                        </p:tav>
                                        <p:tav tm="100000">
                                          <p:val>
                                            <p:strVal val="#ppt_x"/>
                                          </p:val>
                                        </p:tav>
                                      </p:tavLst>
                                    </p:anim>
                                    <p:anim calcmode="lin" valueType="num">
                                      <p:cBhvr>
                                        <p:cTn id="16" dur="400" fill="hold"/>
                                        <p:tgtEl>
                                          <p:spTgt spid="9"/>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7" presetClass="entr" presetSubtype="0" fill="hold" nodeType="clickEffect">
                                  <p:stCondLst>
                                    <p:cond delay="0"/>
                                  </p:stCondLst>
                                  <p:iterate type="lt">
                                    <p:tmPct val="50000"/>
                                  </p:iterate>
                                  <p:childTnLst>
                                    <p:set>
                                      <p:cBhvr>
                                        <p:cTn id="22" dur="1" fill="hold">
                                          <p:stCondLst>
                                            <p:cond delay="0"/>
                                          </p:stCondLst>
                                        </p:cTn>
                                        <p:tgtEl>
                                          <p:spTgt spid="11"/>
                                        </p:tgtEl>
                                        <p:attrNameLst>
                                          <p:attrName>style.visibility</p:attrName>
                                        </p:attrNameLst>
                                      </p:cBhvr>
                                      <p:to>
                                        <p:strVal val="visible"/>
                                      </p:to>
                                    </p:set>
                                    <p:anim calcmode="discrete" valueType="clr">
                                      <p:cBhvr override="childStyle">
                                        <p:cTn id="23"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11"/>
                                        </p:tgtEl>
                                        <p:attrNameLst>
                                          <p:attrName>fillcolor</p:attrName>
                                        </p:attrNameLst>
                                      </p:cBhvr>
                                      <p:tavLst>
                                        <p:tav tm="0">
                                          <p:val>
                                            <p:clrVal>
                                              <a:schemeClr val="accent2"/>
                                            </p:clrVal>
                                          </p:val>
                                        </p:tav>
                                        <p:tav tm="50000">
                                          <p:val>
                                            <p:clrVal>
                                              <a:schemeClr val="hlink"/>
                                            </p:clrVal>
                                          </p:val>
                                        </p:tav>
                                      </p:tavLst>
                                    </p:anim>
                                    <p:set>
                                      <p:cBhvr>
                                        <p:cTn id="25" dur="80"/>
                                        <p:tgtEl>
                                          <p:spTgt spid="11"/>
                                        </p:tgtEl>
                                        <p:attrNameLst>
                                          <p:attrName>fill.type</p:attrName>
                                        </p:attrNameLst>
                                      </p:cBhvr>
                                      <p:to>
                                        <p:strVal val="solid"/>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43"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
                                        <p:tgtEl>
                                          <p:spTgt spid="12"/>
                                        </p:tgtEl>
                                      </p:cBhvr>
                                    </p:animEffect>
                                    <p:anim calcmode="lin" valueType="num">
                                      <p:cBhvr>
                                        <p:cTn id="31" dur="400" fill="hold"/>
                                        <p:tgtEl>
                                          <p:spTgt spid="12"/>
                                        </p:tgtEl>
                                        <p:attrNameLst>
                                          <p:attrName>ppt_x</p:attrName>
                                        </p:attrNameLst>
                                      </p:cBhvr>
                                      <p:tavLst>
                                        <p:tav tm="0">
                                          <p:val>
                                            <p:strVal val="#ppt_x"/>
                                          </p:val>
                                        </p:tav>
                                        <p:tav tm="100000">
                                          <p:val>
                                            <p:strVal val="#ppt_x"/>
                                          </p:val>
                                        </p:tav>
                                      </p:tavLst>
                                    </p:anim>
                                    <p:anim calcmode="lin" valueType="num">
                                      <p:cBhvr>
                                        <p:cTn id="32" dur="400" fill="hold"/>
                                        <p:tgtEl>
                                          <p:spTgt spid="12"/>
                                        </p:tgtEl>
                                        <p:attrNameLst>
                                          <p:attrName>ppt_y</p:attrName>
                                        </p:attrNameLst>
                                      </p:cBhvr>
                                      <p:tavLst>
                                        <p:tav tm="0">
                                          <p:val>
                                            <p:strVal val="#ppt_y+0.31"/>
                                          </p:val>
                                        </p:tav>
                                        <p:tav tm="100000">
                                          <p:val>
                                            <p:strVal val="#ppt_y+0.31"/>
                                          </p:val>
                                        </p:tav>
                                      </p:tavLst>
                                    </p:anim>
                                    <p:anim calcmode="lin" valueType="num">
                                      <p:cBhvr>
                                        <p:cTn id="33" dur="600" decel="50000" fill="hold">
                                          <p:stCondLst>
                                            <p:cond delay="400"/>
                                          </p:stCondLst>
                                        </p:cTn>
                                        <p:tgtEl>
                                          <p:spTgt spid="1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4" dur="600" decel="50000" fill="hold">
                                          <p:stCondLst>
                                            <p:cond delay="400"/>
                                          </p:stCondLst>
                                        </p:cTn>
                                        <p:tgtEl>
                                          <p:spTgt spid="1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5"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2000"/>
                                        <p:tgtEl>
                                          <p:spTgt spid="13"/>
                                        </p:tgtEl>
                                      </p:cBhvr>
                                    </p:animEffect>
                                    <p:anim calcmode="lin" valueType="num">
                                      <p:cBhvr>
                                        <p:cTn id="40" dur="2000" fill="hold"/>
                                        <p:tgtEl>
                                          <p:spTgt spid="13"/>
                                        </p:tgtEl>
                                        <p:attrNameLst>
                                          <p:attrName>style.rotation</p:attrName>
                                        </p:attrNameLst>
                                      </p:cBhvr>
                                      <p:tavLst>
                                        <p:tav tm="0">
                                          <p:val>
                                            <p:fltVal val="720"/>
                                          </p:val>
                                        </p:tav>
                                        <p:tav tm="100000">
                                          <p:val>
                                            <p:fltVal val="0"/>
                                          </p:val>
                                        </p:tav>
                                      </p:tavLst>
                                    </p:anim>
                                    <p:anim calcmode="lin" valueType="num">
                                      <p:cBhvr>
                                        <p:cTn id="41" dur="2000" fill="hold"/>
                                        <p:tgtEl>
                                          <p:spTgt spid="13"/>
                                        </p:tgtEl>
                                        <p:attrNameLst>
                                          <p:attrName>ppt_h</p:attrName>
                                        </p:attrNameLst>
                                      </p:cBhvr>
                                      <p:tavLst>
                                        <p:tav tm="0">
                                          <p:val>
                                            <p:fltVal val="0"/>
                                          </p:val>
                                        </p:tav>
                                        <p:tav tm="100000">
                                          <p:val>
                                            <p:strVal val="#ppt_h"/>
                                          </p:val>
                                        </p:tav>
                                      </p:tavLst>
                                    </p:anim>
                                    <p:anim calcmode="lin" valueType="num">
                                      <p:cBhvr>
                                        <p:cTn id="42" dur="2000" fill="hold"/>
                                        <p:tgtEl>
                                          <p:spTgt spid="13"/>
                                        </p:tgtEl>
                                        <p:attrNameLst>
                                          <p:attrName>ppt_w</p:attrName>
                                        </p:attrNameLst>
                                      </p:cBhvr>
                                      <p:tavLst>
                                        <p:tav tm="0">
                                          <p:val>
                                            <p:fltVal val="0"/>
                                          </p:val>
                                        </p:tav>
                                        <p:tav tm="100000">
                                          <p:val>
                                            <p:strVal val="#ppt_w"/>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4346"/>
                                        </p:tgtEl>
                                        <p:attrNameLst>
                                          <p:attrName>style.visibility</p:attrName>
                                        </p:attrNameLst>
                                      </p:cBhvr>
                                      <p:to>
                                        <p:strVal val="visible"/>
                                      </p:to>
                                    </p:set>
                                    <p:animEffect transition="in" filter="dissolve">
                                      <p:cBhvr>
                                        <p:cTn id="47" dur="500"/>
                                        <p:tgtEl>
                                          <p:spTgt spid="1434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6"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circle(in)">
                                      <p:cBhvr>
                                        <p:cTn id="5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D:\FOTO\РАСТЕНИЯ\DSC_0006.JPG"/>
          <p:cNvPicPr>
            <a:picLocks noChangeAspect="1" noChangeArrowheads="1"/>
          </p:cNvPicPr>
          <p:nvPr/>
        </p:nvPicPr>
        <p:blipFill>
          <a:blip r:embed="rId2" cstate="screen"/>
          <a:srcRect/>
          <a:stretch>
            <a:fillRect/>
          </a:stretch>
        </p:blipFill>
        <p:spPr bwMode="auto">
          <a:xfrm>
            <a:off x="4151313" y="-428625"/>
            <a:ext cx="4992687" cy="7508875"/>
          </a:xfrm>
          <a:prstGeom prst="rect">
            <a:avLst/>
          </a:prstGeom>
          <a:noFill/>
          <a:ln w="9525">
            <a:noFill/>
            <a:miter lim="800000"/>
            <a:headEnd/>
            <a:tailEnd/>
          </a:ln>
        </p:spPr>
      </p:pic>
      <p:pic>
        <p:nvPicPr>
          <p:cNvPr id="3" name="Прямоугольник 2"/>
          <p:cNvPicPr>
            <a:picLocks noChangeArrowheads="1"/>
          </p:cNvPicPr>
          <p:nvPr/>
        </p:nvPicPr>
        <p:blipFill>
          <a:blip r:embed="rId3" cstate="screen"/>
          <a:srcRect/>
          <a:stretch>
            <a:fillRect/>
          </a:stretch>
        </p:blipFill>
        <p:spPr bwMode="auto">
          <a:xfrm>
            <a:off x="-365125" y="676275"/>
            <a:ext cx="5070475" cy="1957388"/>
          </a:xfrm>
          <a:prstGeom prst="rect">
            <a:avLst/>
          </a:prstGeom>
          <a:noFill/>
          <a:ln w="9525">
            <a:noFill/>
            <a:miter lim="800000"/>
            <a:headEnd/>
            <a:tailEnd/>
          </a:ln>
        </p:spPr>
      </p:pic>
      <p:pic>
        <p:nvPicPr>
          <p:cNvPr id="5123" name="Picture 3" descr="D:\FOTO\РАСТЕНИЯ\Изо12 032.jpg"/>
          <p:cNvPicPr>
            <a:picLocks noChangeAspect="1" noChangeArrowheads="1"/>
          </p:cNvPicPr>
          <p:nvPr/>
        </p:nvPicPr>
        <p:blipFill>
          <a:blip r:embed="rId4" cstate="screen"/>
          <a:srcRect/>
          <a:stretch>
            <a:fillRect/>
          </a:stretch>
        </p:blipFill>
        <p:spPr bwMode="auto">
          <a:xfrm>
            <a:off x="0" y="-214313"/>
            <a:ext cx="9215438" cy="7072313"/>
          </a:xfrm>
          <a:prstGeom prst="rect">
            <a:avLst/>
          </a:prstGeom>
          <a:noFill/>
          <a:ln w="9525">
            <a:noFill/>
            <a:miter lim="800000"/>
            <a:headEnd/>
            <a:tailEnd/>
          </a:ln>
        </p:spPr>
      </p:pic>
      <p:pic>
        <p:nvPicPr>
          <p:cNvPr id="5" name="Прямоугольник 4"/>
          <p:cNvPicPr>
            <a:picLocks noChangeArrowheads="1"/>
          </p:cNvPicPr>
          <p:nvPr/>
        </p:nvPicPr>
        <p:blipFill>
          <a:blip r:embed="rId5" cstate="screen"/>
          <a:srcRect/>
          <a:stretch>
            <a:fillRect/>
          </a:stretch>
        </p:blipFill>
        <p:spPr bwMode="auto">
          <a:xfrm>
            <a:off x="2806700" y="2168525"/>
            <a:ext cx="3602038" cy="1152525"/>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pPr>
              <a:defRPr/>
            </a:pPr>
            <a:fld id="{000166A0-D22B-407D-95D7-CD49D17B3A0A}" type="slidenum">
              <a:rPr lang="ru-RU" smtClean="0"/>
              <a:pPr>
                <a:defRPr/>
              </a:pPr>
              <a:t>11</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ppt_w*0.05"/>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anim calcmode="lin" valueType="num">
                                      <p:cBhvr>
                                        <p:cTn id="9" dur="500" fill="hold"/>
                                        <p:tgtEl>
                                          <p:spTgt spid="3"/>
                                        </p:tgtEl>
                                        <p:attrNameLst>
                                          <p:attrName>ppt_x</p:attrName>
                                        </p:attrNameLst>
                                      </p:cBhvr>
                                      <p:tavLst>
                                        <p:tav tm="0">
                                          <p:val>
                                            <p:strVal val="#ppt_x-.2"/>
                                          </p:val>
                                        </p:tav>
                                        <p:tav tm="100000">
                                          <p:val>
                                            <p:strVal val="#ppt_x"/>
                                          </p:val>
                                        </p:tav>
                                      </p:tavLst>
                                    </p:anim>
                                    <p:anim calcmode="lin" valueType="num">
                                      <p:cBhvr>
                                        <p:cTn id="10" dur="500" fill="hold"/>
                                        <p:tgtEl>
                                          <p:spTgt spid="3"/>
                                        </p:tgtEl>
                                        <p:attrNameLst>
                                          <p:attrName>ppt_y</p:attrName>
                                        </p:attrNameLst>
                                      </p:cBhvr>
                                      <p:tavLst>
                                        <p:tav tm="0">
                                          <p:val>
                                            <p:strVal val="#ppt_y"/>
                                          </p:val>
                                        </p:tav>
                                        <p:tav tm="100000">
                                          <p:val>
                                            <p:strVal val="#ppt_y"/>
                                          </p:val>
                                        </p:tav>
                                      </p:tavLst>
                                    </p:anim>
                                    <p:animEffect transition="in" filter="fade">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35" presetClass="entr" presetSubtype="0" fill="hold" nodeType="clickEffect">
                                  <p:stCondLst>
                                    <p:cond delay="0"/>
                                  </p:stCondLst>
                                  <p:childTnLst>
                                    <p:set>
                                      <p:cBhvr>
                                        <p:cTn id="15" dur="1" fill="hold">
                                          <p:stCondLst>
                                            <p:cond delay="0"/>
                                          </p:stCondLst>
                                        </p:cTn>
                                        <p:tgtEl>
                                          <p:spTgt spid="5123"/>
                                        </p:tgtEl>
                                        <p:attrNameLst>
                                          <p:attrName>style.visibility</p:attrName>
                                        </p:attrNameLst>
                                      </p:cBhvr>
                                      <p:to>
                                        <p:strVal val="visible"/>
                                      </p:to>
                                    </p:set>
                                    <p:animEffect transition="in" filter="fade">
                                      <p:cBhvr>
                                        <p:cTn id="16" dur="2000"/>
                                        <p:tgtEl>
                                          <p:spTgt spid="5123"/>
                                        </p:tgtEl>
                                      </p:cBhvr>
                                    </p:animEffect>
                                    <p:anim calcmode="lin" valueType="num">
                                      <p:cBhvr>
                                        <p:cTn id="17" dur="2000" fill="hold"/>
                                        <p:tgtEl>
                                          <p:spTgt spid="5123"/>
                                        </p:tgtEl>
                                        <p:attrNameLst>
                                          <p:attrName>style.rotation</p:attrName>
                                        </p:attrNameLst>
                                      </p:cBhvr>
                                      <p:tavLst>
                                        <p:tav tm="0">
                                          <p:val>
                                            <p:fltVal val="720"/>
                                          </p:val>
                                        </p:tav>
                                        <p:tav tm="100000">
                                          <p:val>
                                            <p:fltVal val="0"/>
                                          </p:val>
                                        </p:tav>
                                      </p:tavLst>
                                    </p:anim>
                                    <p:anim calcmode="lin" valueType="num">
                                      <p:cBhvr>
                                        <p:cTn id="18" dur="2000" fill="hold"/>
                                        <p:tgtEl>
                                          <p:spTgt spid="5123"/>
                                        </p:tgtEl>
                                        <p:attrNameLst>
                                          <p:attrName>ppt_h</p:attrName>
                                        </p:attrNameLst>
                                      </p:cBhvr>
                                      <p:tavLst>
                                        <p:tav tm="0">
                                          <p:val>
                                            <p:fltVal val="0"/>
                                          </p:val>
                                        </p:tav>
                                        <p:tav tm="100000">
                                          <p:val>
                                            <p:strVal val="#ppt_h"/>
                                          </p:val>
                                        </p:tav>
                                      </p:tavLst>
                                    </p:anim>
                                    <p:anim calcmode="lin" valueType="num">
                                      <p:cBhvr>
                                        <p:cTn id="19" dur="2000" fill="hold"/>
                                        <p:tgtEl>
                                          <p:spTgt spid="5123"/>
                                        </p:tgtEl>
                                        <p:attrNameLst>
                                          <p:attrName>ppt_w</p:attrName>
                                        </p:attrNameLst>
                                      </p:cBhvr>
                                      <p:tavLst>
                                        <p:tav tm="0">
                                          <p:val>
                                            <p:fltVal val="0"/>
                                          </p:val>
                                        </p:tav>
                                        <p:tav tm="100000">
                                          <p:val>
                                            <p:strVal val="#ppt_w"/>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1"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70" decel="100000"/>
                                        <p:tgtEl>
                                          <p:spTgt spid="5"/>
                                        </p:tgtEl>
                                      </p:cBhvr>
                                    </p:animEffect>
                                    <p:animScale>
                                      <p:cBhvr>
                                        <p:cTn id="25" dur="770" decel="100000"/>
                                        <p:tgtEl>
                                          <p:spTgt spid="5"/>
                                        </p:tgtEl>
                                      </p:cBhvr>
                                      <p:from x="10000" y="10000"/>
                                      <p:to x="200000" y="450000"/>
                                    </p:animScale>
                                    <p:animScale>
                                      <p:cBhvr>
                                        <p:cTn id="26" dur="1230" accel="100000" fill="hold">
                                          <p:stCondLst>
                                            <p:cond delay="770"/>
                                          </p:stCondLst>
                                        </p:cTn>
                                        <p:tgtEl>
                                          <p:spTgt spid="5"/>
                                        </p:tgtEl>
                                      </p:cBhvr>
                                      <p:from x="200000" y="450000"/>
                                      <p:to x="100000" y="100000"/>
                                    </p:animScale>
                                    <p:set>
                                      <p:cBhvr>
                                        <p:cTn id="27" dur="770" fill="hold"/>
                                        <p:tgtEl>
                                          <p:spTgt spid="5"/>
                                        </p:tgtEl>
                                        <p:attrNameLst>
                                          <p:attrName>ppt_x</p:attrName>
                                        </p:attrNameLst>
                                      </p:cBhvr>
                                      <p:to>
                                        <p:strVal val="(0.5)"/>
                                      </p:to>
                                    </p:set>
                                    <p:anim from="(0.5)" to="(#ppt_x)" calcmode="lin" valueType="num">
                                      <p:cBhvr>
                                        <p:cTn id="28" dur="1230" accel="100000" fill="hold">
                                          <p:stCondLst>
                                            <p:cond delay="770"/>
                                          </p:stCondLst>
                                        </p:cTn>
                                        <p:tgtEl>
                                          <p:spTgt spid="5"/>
                                        </p:tgtEl>
                                        <p:attrNameLst>
                                          <p:attrName>ppt_x</p:attrName>
                                        </p:attrNameLst>
                                      </p:cBhvr>
                                    </p:anim>
                                    <p:set>
                                      <p:cBhvr>
                                        <p:cTn id="29" dur="770" fill="hold"/>
                                        <p:tgtEl>
                                          <p:spTgt spid="5"/>
                                        </p:tgtEl>
                                        <p:attrNameLst>
                                          <p:attrName>ppt_y</p:attrName>
                                        </p:attrNameLst>
                                      </p:cBhvr>
                                      <p:to>
                                        <p:strVal val="(#ppt_y+0.4)"/>
                                      </p:to>
                                    </p:set>
                                    <p:anim from="(#ppt_y+0.4)" to="(#ppt_y)" calcmode="lin" valueType="num">
                                      <p:cBhvr>
                                        <p:cTn id="30" dur="1230" accel="100000" fill="hold">
                                          <p:stCondLst>
                                            <p:cond delay="770"/>
                                          </p:stCondLst>
                                        </p:cTn>
                                        <p:tgtEl>
                                          <p:spTgt spid="5"/>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D:\FOTO\РАСТЕНИЯ\Вахта трехлистная, цветы.JPG"/>
          <p:cNvPicPr>
            <a:picLocks noChangeAspect="1" noChangeArrowheads="1"/>
          </p:cNvPicPr>
          <p:nvPr/>
        </p:nvPicPr>
        <p:blipFill>
          <a:blip r:embed="rId2" cstate="screen"/>
          <a:srcRect/>
          <a:stretch>
            <a:fillRect/>
          </a:stretch>
        </p:blipFill>
        <p:spPr bwMode="auto">
          <a:xfrm>
            <a:off x="4619625" y="0"/>
            <a:ext cx="4524375" cy="6804025"/>
          </a:xfrm>
          <a:prstGeom prst="rect">
            <a:avLst/>
          </a:prstGeom>
          <a:noFill/>
          <a:ln w="9525">
            <a:noFill/>
            <a:miter lim="800000"/>
            <a:headEnd/>
            <a:tailEnd/>
          </a:ln>
        </p:spPr>
      </p:pic>
      <p:pic>
        <p:nvPicPr>
          <p:cNvPr id="6147" name="Picture 3" descr="D:\FOTO\РАСТЕНИЯ\Клюква на кочке. Старосельский мох, сентябрь 2007.JPG"/>
          <p:cNvPicPr>
            <a:picLocks noChangeAspect="1" noChangeArrowheads="1"/>
          </p:cNvPicPr>
          <p:nvPr/>
        </p:nvPicPr>
        <p:blipFill>
          <a:blip r:embed="rId3" cstate="screen"/>
          <a:srcRect/>
          <a:stretch>
            <a:fillRect/>
          </a:stretch>
        </p:blipFill>
        <p:spPr bwMode="auto">
          <a:xfrm>
            <a:off x="34925" y="44450"/>
            <a:ext cx="9167813" cy="6858000"/>
          </a:xfrm>
          <a:prstGeom prst="rect">
            <a:avLst/>
          </a:prstGeom>
          <a:noFill/>
          <a:ln w="9525">
            <a:noFill/>
            <a:miter lim="800000"/>
            <a:headEnd/>
            <a:tailEnd/>
          </a:ln>
        </p:spPr>
      </p:pic>
      <p:pic>
        <p:nvPicPr>
          <p:cNvPr id="6148" name="Picture 4" descr="D:\FOTO\РАСТЕНИЯ\Белокрыльник болтный. Старосельский мох.JPG"/>
          <p:cNvPicPr>
            <a:picLocks noChangeAspect="1" noChangeArrowheads="1"/>
          </p:cNvPicPr>
          <p:nvPr/>
        </p:nvPicPr>
        <p:blipFill>
          <a:blip r:embed="rId4" cstate="screen"/>
          <a:srcRect/>
          <a:stretch>
            <a:fillRect/>
          </a:stretch>
        </p:blipFill>
        <p:spPr bwMode="auto">
          <a:xfrm>
            <a:off x="17463" y="0"/>
            <a:ext cx="9167812" cy="6858000"/>
          </a:xfrm>
          <a:prstGeom prst="rect">
            <a:avLst/>
          </a:prstGeom>
          <a:noFill/>
          <a:ln w="9525">
            <a:noFill/>
            <a:miter lim="800000"/>
            <a:headEnd/>
            <a:tailEnd/>
          </a:ln>
        </p:spPr>
      </p:pic>
      <p:pic>
        <p:nvPicPr>
          <p:cNvPr id="16392" name="Picture 8" descr="D:\FOTO\ТИПЫ ЛЕСА\Растительность для постера\DSC_0116.JPG"/>
          <p:cNvPicPr>
            <a:picLocks noChangeAspect="1" noChangeArrowheads="1"/>
          </p:cNvPicPr>
          <p:nvPr/>
        </p:nvPicPr>
        <p:blipFill>
          <a:blip r:embed="rId5" cstate="screen"/>
          <a:srcRect/>
          <a:stretch>
            <a:fillRect/>
          </a:stretch>
        </p:blipFill>
        <p:spPr bwMode="auto">
          <a:xfrm>
            <a:off x="0" y="9525"/>
            <a:ext cx="9185275" cy="6848475"/>
          </a:xfrm>
          <a:prstGeom prst="rect">
            <a:avLst/>
          </a:prstGeom>
          <a:noFill/>
          <a:ln w="9525">
            <a:noFill/>
            <a:miter lim="800000"/>
            <a:headEnd/>
            <a:tailEnd/>
          </a:ln>
        </p:spPr>
      </p:pic>
      <p:sp>
        <p:nvSpPr>
          <p:cNvPr id="2" name="TextBox 1"/>
          <p:cNvSpPr txBox="1"/>
          <p:nvPr/>
        </p:nvSpPr>
        <p:spPr>
          <a:xfrm>
            <a:off x="1116013" y="1484313"/>
            <a:ext cx="6442075" cy="2801937"/>
          </a:xfrm>
          <a:prstGeom prst="rect">
            <a:avLst/>
          </a:prstGeom>
          <a:noFill/>
        </p:spPr>
        <p:txBody>
          <a:bodyPr wrap="none">
            <a:spAutoFit/>
          </a:bodyPr>
          <a:lstStyle/>
          <a:p>
            <a:pPr algn="ctr">
              <a:defRPr/>
            </a:pPr>
            <a:r>
              <a:rPr lang="ru-RU" sz="4400" b="1" dirty="0">
                <a:solidFill>
                  <a:schemeClr val="tx2">
                    <a:lumMod val="50000"/>
                  </a:schemeClr>
                </a:solidFill>
                <a:latin typeface="Bookman Old Style" pitchFamily="18" charset="0"/>
              </a:rPr>
              <a:t>НАЗОВИТЕ</a:t>
            </a:r>
          </a:p>
          <a:p>
            <a:pPr algn="ctr">
              <a:defRPr/>
            </a:pPr>
            <a:r>
              <a:rPr lang="ru-RU" sz="4400" b="1" dirty="0">
                <a:solidFill>
                  <a:schemeClr val="tx2">
                    <a:lumMod val="50000"/>
                  </a:schemeClr>
                </a:solidFill>
                <a:latin typeface="Bookman Old Style" pitchFamily="18" charset="0"/>
              </a:rPr>
              <a:t> УВИДЕННЫЕ ВАМИ</a:t>
            </a:r>
          </a:p>
          <a:p>
            <a:pPr algn="ctr">
              <a:defRPr/>
            </a:pPr>
            <a:r>
              <a:rPr lang="ru-RU" sz="4400" b="1" dirty="0">
                <a:solidFill>
                  <a:schemeClr val="tx2">
                    <a:lumMod val="50000"/>
                  </a:schemeClr>
                </a:solidFill>
                <a:latin typeface="Bookman Old Style" pitchFamily="18" charset="0"/>
              </a:rPr>
              <a:t> БОЛОТНЫЕ</a:t>
            </a:r>
          </a:p>
          <a:p>
            <a:pPr algn="ctr">
              <a:defRPr/>
            </a:pPr>
            <a:r>
              <a:rPr lang="ru-RU" sz="4400" b="1" dirty="0">
                <a:solidFill>
                  <a:schemeClr val="tx2">
                    <a:lumMod val="50000"/>
                  </a:schemeClr>
                </a:solidFill>
                <a:latin typeface="Bookman Old Style" pitchFamily="18" charset="0"/>
              </a:rPr>
              <a:t> РАСТЕНИЯ!</a:t>
            </a:r>
          </a:p>
        </p:txBody>
      </p:sp>
      <p:sp>
        <p:nvSpPr>
          <p:cNvPr id="7" name="Номер слайда 6"/>
          <p:cNvSpPr>
            <a:spLocks noGrp="1"/>
          </p:cNvSpPr>
          <p:nvPr>
            <p:ph type="sldNum" sz="quarter" idx="12"/>
          </p:nvPr>
        </p:nvSpPr>
        <p:spPr/>
        <p:txBody>
          <a:bodyPr/>
          <a:lstStyle/>
          <a:p>
            <a:pPr>
              <a:defRPr/>
            </a:pPr>
            <a:fld id="{000166A0-D22B-407D-95D7-CD49D17B3A0A}" type="slidenum">
              <a:rPr lang="ru-RU" smtClean="0"/>
              <a:pPr>
                <a:defRPr/>
              </a:pPr>
              <a:t>12</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dissolve">
                                      <p:cBhvr>
                                        <p:cTn id="7" dur="500"/>
                                        <p:tgtEl>
                                          <p:spTgt spid="614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6148"/>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52" presetClass="entr" presetSubtype="0" fill="hold" nodeType="clickEffect">
                                  <p:stCondLst>
                                    <p:cond delay="0"/>
                                  </p:stCondLst>
                                  <p:childTnLst>
                                    <p:set>
                                      <p:cBhvr>
                                        <p:cTn id="15" dur="1" fill="hold">
                                          <p:stCondLst>
                                            <p:cond delay="0"/>
                                          </p:stCondLst>
                                        </p:cTn>
                                        <p:tgtEl>
                                          <p:spTgt spid="16392"/>
                                        </p:tgtEl>
                                        <p:attrNameLst>
                                          <p:attrName>style.visibility</p:attrName>
                                        </p:attrNameLst>
                                      </p:cBhvr>
                                      <p:to>
                                        <p:strVal val="visible"/>
                                      </p:to>
                                    </p:set>
                                    <p:animScale>
                                      <p:cBhvr>
                                        <p:cTn id="16"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6392"/>
                                        </p:tgtEl>
                                        <p:attrNameLst>
                                          <p:attrName>ppt_x</p:attrName>
                                          <p:attrName>ppt_y</p:attrName>
                                        </p:attrNameLst>
                                      </p:cBhvr>
                                    </p:animMotion>
                                    <p:animEffect transition="in" filter="fade">
                                      <p:cBhvr>
                                        <p:cTn id="18" dur="1000"/>
                                        <p:tgtEl>
                                          <p:spTgt spid="1639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8" presetClass="entr" presetSubtype="0" accel="50000" fill="hold" nodeType="clickEffect">
                                  <p:stCondLst>
                                    <p:cond delay="0"/>
                                  </p:stCondLst>
                                  <p:iterate type="lt">
                                    <p:tmPct val="50000"/>
                                  </p:iterate>
                                  <p:childTnLst>
                                    <p:set>
                                      <p:cBhvr>
                                        <p:cTn id="22" dur="1" fill="hold">
                                          <p:stCondLst>
                                            <p:cond delay="0"/>
                                          </p:stCondLst>
                                        </p:cTn>
                                        <p:tgtEl>
                                          <p:spTgt spid="2">
                                            <p:txEl>
                                              <p:pRg st="0" end="0"/>
                                            </p:txEl>
                                          </p:spTgt>
                                        </p:tgtEl>
                                        <p:attrNameLst>
                                          <p:attrName>style.visibility</p:attrName>
                                        </p:attrNameLst>
                                      </p:cBhvr>
                                      <p:to>
                                        <p:strVal val="visible"/>
                                      </p:to>
                                    </p:set>
                                    <p:set>
                                      <p:cBhvr>
                                        <p:cTn id="23" dur="455" fill="hold">
                                          <p:stCondLst>
                                            <p:cond delay="0"/>
                                          </p:stCondLst>
                                        </p:cTn>
                                        <p:tgtEl>
                                          <p:spTgt spid="2">
                                            <p:txEl>
                                              <p:pRg st="0" end="0"/>
                                            </p:txEl>
                                          </p:spTgt>
                                        </p:tgtEl>
                                        <p:attrNameLst>
                                          <p:attrName>style.rotation</p:attrName>
                                        </p:attrNameLst>
                                      </p:cBhvr>
                                      <p:to>
                                        <p:strVal val="-45.0"/>
                                      </p:to>
                                    </p:set>
                                    <p:anim calcmode="lin" valueType="num">
                                      <p:cBhvr>
                                        <p:cTn id="24" dur="455" fill="hold">
                                          <p:stCondLst>
                                            <p:cond delay="455"/>
                                          </p:stCondLst>
                                        </p:cTn>
                                        <p:tgtEl>
                                          <p:spTgt spid="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2">
                                            <p:txEl>
                                              <p:pRg st="0" end="0"/>
                                            </p:txEl>
                                          </p:spTgt>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2">
                                            <p:txEl>
                                              <p:pRg st="0" end="0"/>
                                            </p:txEl>
                                          </p:spTgt>
                                        </p:tgtEl>
                                        <p:attrNameLst>
                                          <p:attrName>ppt_y</p:attrName>
                                        </p:attrNameLst>
                                      </p:cBhvr>
                                      <p:tavLst>
                                        <p:tav tm="0">
                                          <p:val>
                                            <p:strVal val="#ppt_y-(0.354*#ppt_w-0.172*#ppt_h)"/>
                                          </p:val>
                                        </p:tav>
                                        <p:tav tm="100000">
                                          <p:val>
                                            <p:strVal val="#ppt_y"/>
                                          </p:val>
                                        </p:tav>
                                      </p:tavLst>
                                    </p:anim>
                                  </p:childTnLst>
                                </p:cTn>
                              </p:par>
                              <p:par>
                                <p:cTn id="28" presetID="38" presetClass="entr" presetSubtype="0" accel="50000" fill="hold" nodeType="withEffect">
                                  <p:stCondLst>
                                    <p:cond delay="0"/>
                                  </p:stCondLst>
                                  <p:iterate type="lt">
                                    <p:tmPct val="50000"/>
                                  </p:iterate>
                                  <p:childTnLst>
                                    <p:set>
                                      <p:cBhvr>
                                        <p:cTn id="29" dur="1" fill="hold">
                                          <p:stCondLst>
                                            <p:cond delay="0"/>
                                          </p:stCondLst>
                                        </p:cTn>
                                        <p:tgtEl>
                                          <p:spTgt spid="2">
                                            <p:txEl>
                                              <p:pRg st="1" end="1"/>
                                            </p:txEl>
                                          </p:spTgt>
                                        </p:tgtEl>
                                        <p:attrNameLst>
                                          <p:attrName>style.visibility</p:attrName>
                                        </p:attrNameLst>
                                      </p:cBhvr>
                                      <p:to>
                                        <p:strVal val="visible"/>
                                      </p:to>
                                    </p:set>
                                    <p:set>
                                      <p:cBhvr>
                                        <p:cTn id="30" dur="455" fill="hold">
                                          <p:stCondLst>
                                            <p:cond delay="0"/>
                                          </p:stCondLst>
                                        </p:cTn>
                                        <p:tgtEl>
                                          <p:spTgt spid="2">
                                            <p:txEl>
                                              <p:pRg st="1" end="1"/>
                                            </p:txEl>
                                          </p:spTgt>
                                        </p:tgtEl>
                                        <p:attrNameLst>
                                          <p:attrName>style.rotation</p:attrName>
                                        </p:attrNameLst>
                                      </p:cBhvr>
                                      <p:to>
                                        <p:strVal val="-45.0"/>
                                      </p:to>
                                    </p:set>
                                    <p:anim calcmode="lin" valueType="num">
                                      <p:cBhvr>
                                        <p:cTn id="31" dur="455" fill="hold">
                                          <p:stCondLst>
                                            <p:cond delay="455"/>
                                          </p:stCondLst>
                                        </p:cTn>
                                        <p:tgtEl>
                                          <p:spTgt spid="2">
                                            <p:txEl>
                                              <p:pRg st="1" end="1"/>
                                            </p:txEl>
                                          </p:spTgt>
                                        </p:tgtEl>
                                        <p:attrNameLst>
                                          <p:attrName>style.rotation</p:attrName>
                                        </p:attrNameLst>
                                      </p:cBhvr>
                                      <p:tavLst>
                                        <p:tav tm="0">
                                          <p:val>
                                            <p:fltVal val="-45"/>
                                          </p:val>
                                        </p:tav>
                                        <p:tav tm="69900">
                                          <p:val>
                                            <p:fltVal val="45"/>
                                          </p:val>
                                        </p:tav>
                                        <p:tav tm="100000">
                                          <p:val>
                                            <p:fltVal val="0"/>
                                          </p:val>
                                        </p:tav>
                                      </p:tavLst>
                                    </p:anim>
                                    <p:anim calcmode="lin" valueType="num">
                                      <p:cBhvr>
                                        <p:cTn id="32" dur="455" fill="hold">
                                          <p:stCondLst>
                                            <p:cond delay="0"/>
                                          </p:stCondLst>
                                        </p:cTn>
                                        <p:tgtEl>
                                          <p:spTgt spid="2">
                                            <p:txEl>
                                              <p:pRg st="1" end="1"/>
                                            </p:txEl>
                                          </p:spTgt>
                                        </p:tgtEl>
                                        <p:attrNameLst>
                                          <p:attrName>ppt_y</p:attrName>
                                        </p:attrNameLst>
                                      </p:cBhvr>
                                      <p:tavLst>
                                        <p:tav tm="0">
                                          <p:val>
                                            <p:strVal val="#ppt_y-1"/>
                                          </p:val>
                                        </p:tav>
                                        <p:tav tm="100000">
                                          <p:val>
                                            <p:strVal val="#ppt_y-(0.354*#ppt_w-0.172*#ppt_h)"/>
                                          </p:val>
                                        </p:tav>
                                      </p:tavLst>
                                    </p:anim>
                                    <p:anim calcmode="lin" valueType="num">
                                      <p:cBhvr>
                                        <p:cTn id="33" dur="156" decel="50000" autoRev="1" fill="hold">
                                          <p:stCondLst>
                                            <p:cond delay="455"/>
                                          </p:stCondLst>
                                        </p:cTn>
                                        <p:tgtEl>
                                          <p:spTgt spid="2">
                                            <p:txEl>
                                              <p:pRg st="1" end="1"/>
                                            </p:txEl>
                                          </p:spTgt>
                                        </p:tgtEl>
                                        <p:attrNameLst>
                                          <p:attrName>ppt_y</p:attrName>
                                        </p:attrNameLst>
                                      </p:cBhvr>
                                      <p:tavLst>
                                        <p:tav tm="0">
                                          <p:val>
                                            <p:strVal val="#ppt_y-(0.354*#ppt_w-0.172*#ppt_h)"/>
                                          </p:val>
                                        </p:tav>
                                        <p:tav tm="100000">
                                          <p:val>
                                            <p:strVal val="#ppt_y-(0.354*#ppt_w-0.172*#ppt_h)-#ppt_h/2"/>
                                          </p:val>
                                        </p:tav>
                                      </p:tavLst>
                                    </p:anim>
                                    <p:anim calcmode="lin" valueType="num">
                                      <p:cBhvr>
                                        <p:cTn id="34" dur="136" fill="hold">
                                          <p:stCondLst>
                                            <p:cond delay="864"/>
                                          </p:stCondLst>
                                        </p:cTn>
                                        <p:tgtEl>
                                          <p:spTgt spid="2">
                                            <p:txEl>
                                              <p:pRg st="1" end="1"/>
                                            </p:txEl>
                                          </p:spTgt>
                                        </p:tgtEl>
                                        <p:attrNameLst>
                                          <p:attrName>ppt_y</p:attrName>
                                        </p:attrNameLst>
                                      </p:cBhvr>
                                      <p:tavLst>
                                        <p:tav tm="0">
                                          <p:val>
                                            <p:strVal val="#ppt_y-(0.354*#ppt_w-0.172*#ppt_h)"/>
                                          </p:val>
                                        </p:tav>
                                        <p:tav tm="100000">
                                          <p:val>
                                            <p:strVal val="#ppt_y"/>
                                          </p:val>
                                        </p:tav>
                                      </p:tavLst>
                                    </p:anim>
                                  </p:childTnLst>
                                </p:cTn>
                              </p:par>
                              <p:par>
                                <p:cTn id="35" presetID="38" presetClass="entr" presetSubtype="0" accel="50000" fill="hold" nodeType="withEffect">
                                  <p:stCondLst>
                                    <p:cond delay="0"/>
                                  </p:stCondLst>
                                  <p:iterate type="lt">
                                    <p:tmPct val="50000"/>
                                  </p:iterate>
                                  <p:childTnLst>
                                    <p:set>
                                      <p:cBhvr>
                                        <p:cTn id="36" dur="1" fill="hold">
                                          <p:stCondLst>
                                            <p:cond delay="0"/>
                                          </p:stCondLst>
                                        </p:cTn>
                                        <p:tgtEl>
                                          <p:spTgt spid="2">
                                            <p:txEl>
                                              <p:pRg st="2" end="2"/>
                                            </p:txEl>
                                          </p:spTgt>
                                        </p:tgtEl>
                                        <p:attrNameLst>
                                          <p:attrName>style.visibility</p:attrName>
                                        </p:attrNameLst>
                                      </p:cBhvr>
                                      <p:to>
                                        <p:strVal val="visible"/>
                                      </p:to>
                                    </p:set>
                                    <p:set>
                                      <p:cBhvr>
                                        <p:cTn id="37" dur="455" fill="hold">
                                          <p:stCondLst>
                                            <p:cond delay="0"/>
                                          </p:stCondLst>
                                        </p:cTn>
                                        <p:tgtEl>
                                          <p:spTgt spid="2">
                                            <p:txEl>
                                              <p:pRg st="2" end="2"/>
                                            </p:txEl>
                                          </p:spTgt>
                                        </p:tgtEl>
                                        <p:attrNameLst>
                                          <p:attrName>style.rotation</p:attrName>
                                        </p:attrNameLst>
                                      </p:cBhvr>
                                      <p:to>
                                        <p:strVal val="-45.0"/>
                                      </p:to>
                                    </p:set>
                                    <p:anim calcmode="lin" valueType="num">
                                      <p:cBhvr>
                                        <p:cTn id="38" dur="455" fill="hold">
                                          <p:stCondLst>
                                            <p:cond delay="455"/>
                                          </p:stCondLst>
                                        </p:cTn>
                                        <p:tgtEl>
                                          <p:spTgt spid="2">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39" dur="455" fill="hold">
                                          <p:stCondLst>
                                            <p:cond delay="0"/>
                                          </p:stCondLst>
                                        </p:cTn>
                                        <p:tgtEl>
                                          <p:spTgt spid="2">
                                            <p:txEl>
                                              <p:pRg st="2" end="2"/>
                                            </p:txEl>
                                          </p:spTgt>
                                        </p:tgtEl>
                                        <p:attrNameLst>
                                          <p:attrName>ppt_y</p:attrName>
                                        </p:attrNameLst>
                                      </p:cBhvr>
                                      <p:tavLst>
                                        <p:tav tm="0">
                                          <p:val>
                                            <p:strVal val="#ppt_y-1"/>
                                          </p:val>
                                        </p:tav>
                                        <p:tav tm="100000">
                                          <p:val>
                                            <p:strVal val="#ppt_y-(0.354*#ppt_w-0.172*#ppt_h)"/>
                                          </p:val>
                                        </p:tav>
                                      </p:tavLst>
                                    </p:anim>
                                    <p:anim calcmode="lin" valueType="num">
                                      <p:cBhvr>
                                        <p:cTn id="40" dur="156" decel="50000" autoRev="1" fill="hold">
                                          <p:stCondLst>
                                            <p:cond delay="455"/>
                                          </p:stCondLst>
                                        </p:cTn>
                                        <p:tgtEl>
                                          <p:spTgt spid="2">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41" dur="136" fill="hold">
                                          <p:stCondLst>
                                            <p:cond delay="864"/>
                                          </p:stCondLst>
                                        </p:cTn>
                                        <p:tgtEl>
                                          <p:spTgt spid="2">
                                            <p:txEl>
                                              <p:pRg st="2" end="2"/>
                                            </p:txEl>
                                          </p:spTgt>
                                        </p:tgtEl>
                                        <p:attrNameLst>
                                          <p:attrName>ppt_y</p:attrName>
                                        </p:attrNameLst>
                                      </p:cBhvr>
                                      <p:tavLst>
                                        <p:tav tm="0">
                                          <p:val>
                                            <p:strVal val="#ppt_y-(0.354*#ppt_w-0.172*#ppt_h)"/>
                                          </p:val>
                                        </p:tav>
                                        <p:tav tm="100000">
                                          <p:val>
                                            <p:strVal val="#ppt_y"/>
                                          </p:val>
                                        </p:tav>
                                      </p:tavLst>
                                    </p:anim>
                                  </p:childTnLst>
                                </p:cTn>
                              </p:par>
                              <p:par>
                                <p:cTn id="42" presetID="38" presetClass="entr" presetSubtype="0" accel="50000" fill="hold" nodeType="withEffect">
                                  <p:stCondLst>
                                    <p:cond delay="0"/>
                                  </p:stCondLst>
                                  <p:iterate type="lt">
                                    <p:tmPct val="50000"/>
                                  </p:iterate>
                                  <p:childTnLst>
                                    <p:set>
                                      <p:cBhvr>
                                        <p:cTn id="43" dur="1" fill="hold">
                                          <p:stCondLst>
                                            <p:cond delay="0"/>
                                          </p:stCondLst>
                                        </p:cTn>
                                        <p:tgtEl>
                                          <p:spTgt spid="2">
                                            <p:txEl>
                                              <p:pRg st="3" end="3"/>
                                            </p:txEl>
                                          </p:spTgt>
                                        </p:tgtEl>
                                        <p:attrNameLst>
                                          <p:attrName>style.visibility</p:attrName>
                                        </p:attrNameLst>
                                      </p:cBhvr>
                                      <p:to>
                                        <p:strVal val="visible"/>
                                      </p:to>
                                    </p:set>
                                    <p:set>
                                      <p:cBhvr>
                                        <p:cTn id="44" dur="455" fill="hold">
                                          <p:stCondLst>
                                            <p:cond delay="0"/>
                                          </p:stCondLst>
                                        </p:cTn>
                                        <p:tgtEl>
                                          <p:spTgt spid="2">
                                            <p:txEl>
                                              <p:pRg st="3" end="3"/>
                                            </p:txEl>
                                          </p:spTgt>
                                        </p:tgtEl>
                                        <p:attrNameLst>
                                          <p:attrName>style.rotation</p:attrName>
                                        </p:attrNameLst>
                                      </p:cBhvr>
                                      <p:to>
                                        <p:strVal val="-45.0"/>
                                      </p:to>
                                    </p:set>
                                    <p:anim calcmode="lin" valueType="num">
                                      <p:cBhvr>
                                        <p:cTn id="45" dur="455" fill="hold">
                                          <p:stCondLst>
                                            <p:cond delay="455"/>
                                          </p:stCondLst>
                                        </p:cTn>
                                        <p:tgtEl>
                                          <p:spTgt spid="2">
                                            <p:txEl>
                                              <p:pRg st="3" end="3"/>
                                            </p:txEl>
                                          </p:spTgt>
                                        </p:tgtEl>
                                        <p:attrNameLst>
                                          <p:attrName>style.rotation</p:attrName>
                                        </p:attrNameLst>
                                      </p:cBhvr>
                                      <p:tavLst>
                                        <p:tav tm="0">
                                          <p:val>
                                            <p:fltVal val="-45"/>
                                          </p:val>
                                        </p:tav>
                                        <p:tav tm="69900">
                                          <p:val>
                                            <p:fltVal val="45"/>
                                          </p:val>
                                        </p:tav>
                                        <p:tav tm="100000">
                                          <p:val>
                                            <p:fltVal val="0"/>
                                          </p:val>
                                        </p:tav>
                                      </p:tavLst>
                                    </p:anim>
                                    <p:anim calcmode="lin" valueType="num">
                                      <p:cBhvr>
                                        <p:cTn id="46" dur="455" fill="hold">
                                          <p:stCondLst>
                                            <p:cond delay="0"/>
                                          </p:stCondLst>
                                        </p:cTn>
                                        <p:tgtEl>
                                          <p:spTgt spid="2">
                                            <p:txEl>
                                              <p:pRg st="3" end="3"/>
                                            </p:txEl>
                                          </p:spTgt>
                                        </p:tgtEl>
                                        <p:attrNameLst>
                                          <p:attrName>ppt_y</p:attrName>
                                        </p:attrNameLst>
                                      </p:cBhvr>
                                      <p:tavLst>
                                        <p:tav tm="0">
                                          <p:val>
                                            <p:strVal val="#ppt_y-1"/>
                                          </p:val>
                                        </p:tav>
                                        <p:tav tm="100000">
                                          <p:val>
                                            <p:strVal val="#ppt_y-(0.354*#ppt_w-0.172*#ppt_h)"/>
                                          </p:val>
                                        </p:tav>
                                      </p:tavLst>
                                    </p:anim>
                                    <p:anim calcmode="lin" valueType="num">
                                      <p:cBhvr>
                                        <p:cTn id="47" dur="156" decel="50000" autoRev="1" fill="hold">
                                          <p:stCondLst>
                                            <p:cond delay="455"/>
                                          </p:stCondLst>
                                        </p:cTn>
                                        <p:tgtEl>
                                          <p:spTgt spid="2">
                                            <p:txEl>
                                              <p:pRg st="3" end="3"/>
                                            </p:txEl>
                                          </p:spTgt>
                                        </p:tgtEl>
                                        <p:attrNameLst>
                                          <p:attrName>ppt_y</p:attrName>
                                        </p:attrNameLst>
                                      </p:cBhvr>
                                      <p:tavLst>
                                        <p:tav tm="0">
                                          <p:val>
                                            <p:strVal val="#ppt_y-(0.354*#ppt_w-0.172*#ppt_h)"/>
                                          </p:val>
                                        </p:tav>
                                        <p:tav tm="100000">
                                          <p:val>
                                            <p:strVal val="#ppt_y-(0.354*#ppt_w-0.172*#ppt_h)-#ppt_h/2"/>
                                          </p:val>
                                        </p:tav>
                                      </p:tavLst>
                                    </p:anim>
                                    <p:anim calcmode="lin" valueType="num">
                                      <p:cBhvr>
                                        <p:cTn id="48" dur="136" fill="hold">
                                          <p:stCondLst>
                                            <p:cond delay="864"/>
                                          </p:stCondLst>
                                        </p:cTn>
                                        <p:tgtEl>
                                          <p:spTgt spid="2">
                                            <p:txEl>
                                              <p:pRg st="3" end="3"/>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55650" y="260350"/>
            <a:ext cx="7572375" cy="6370638"/>
          </a:xfrm>
          <a:prstGeom prst="rect">
            <a:avLst/>
          </a:prstGeom>
        </p:spPr>
        <p:txBody>
          <a:bodyPr>
            <a:spAutoFit/>
          </a:bodyPr>
          <a:lstStyle/>
          <a:p>
            <a:pPr algn="ct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Субстрат низинных болот имеет высокое содержание зольных элементов, обеспечен азотным питанием (усваиваемые растениями соединения азота). Верховых — наоборот, беден и тем и другим, имеет кислую реакцию, а от неполного разложения органических остатков в нем образуются вредные соединения— гуминовые кислоты, метан, сероводород; имеет специфику состава и распределения микроорганизмов. В верхних слоях болотного субстрата содержится    большое    количество микроорганизмов, но глубже число их резко уменьшается, особенно в верховых болотах. А слои торфа вообще ими очень бедны; обладают плохой теплопроводностью. </a:t>
            </a:r>
          </a:p>
        </p:txBody>
      </p:sp>
      <p:sp>
        <p:nvSpPr>
          <p:cNvPr id="3" name="Номер слайда 2"/>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13</a:t>
            </a:fld>
            <a:endParaRPr lang="ru-RU">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D:\FOTO\ТИПЫ ЛЕСА\Старосельский мох, сосняк пушицево-сфагновый. закрайки, примыкающие к д. Староселье.JPG"/>
          <p:cNvPicPr>
            <a:picLocks noChangeAspect="1" noChangeArrowheads="1"/>
          </p:cNvPicPr>
          <p:nvPr/>
        </p:nvPicPr>
        <p:blipFill>
          <a:blip r:embed="rId2" cstate="screen"/>
          <a:srcRect/>
          <a:stretch>
            <a:fillRect/>
          </a:stretch>
        </p:blipFill>
        <p:spPr bwMode="auto">
          <a:xfrm>
            <a:off x="0" y="0"/>
            <a:ext cx="9167813" cy="7143750"/>
          </a:xfrm>
          <a:prstGeom prst="rect">
            <a:avLst/>
          </a:prstGeom>
          <a:noFill/>
          <a:ln w="9525">
            <a:noFill/>
            <a:miter lim="800000"/>
            <a:headEnd/>
            <a:tailEnd/>
          </a:ln>
        </p:spPr>
      </p:pic>
      <p:sp>
        <p:nvSpPr>
          <p:cNvPr id="18435" name="Прямоугольник 3"/>
          <p:cNvSpPr>
            <a:spLocks noChangeArrowheads="1"/>
          </p:cNvSpPr>
          <p:nvPr/>
        </p:nvSpPr>
        <p:spPr bwMode="auto">
          <a:xfrm>
            <a:off x="190500" y="2276475"/>
            <a:ext cx="8786813" cy="2678113"/>
          </a:xfrm>
          <a:prstGeom prst="rect">
            <a:avLst/>
          </a:prstGeom>
          <a:noFill/>
          <a:ln w="9525">
            <a:noFill/>
            <a:miter lim="800000"/>
            <a:headEnd/>
            <a:tailEnd/>
          </a:ln>
        </p:spPr>
        <p:txBody>
          <a:bodyPr>
            <a:spAutoFit/>
          </a:bodyPr>
          <a:lstStyle/>
          <a:p>
            <a:pPr algn="ctr"/>
            <a:r>
              <a:rPr lang="ru-RU" sz="2400" b="1">
                <a:latin typeface="Bookman Old Style" pitchFamily="18" charset="0"/>
              </a:rPr>
              <a:t>Торфяник, например, нагреваясь в летние дни на поверхности до температуры 30—35 °С, на глубине 20—30 см имеет температуру всего около 10 °С. Вот почему болота удивляют нас то режуще-холодным илом в жаркое лето, то сохранившимся льдом под слоем трав уже поздней весной. </a:t>
            </a:r>
          </a:p>
        </p:txBody>
      </p:sp>
      <p:sp>
        <p:nvSpPr>
          <p:cNvPr id="4" name="Номер слайда 3"/>
          <p:cNvSpPr>
            <a:spLocks noGrp="1"/>
          </p:cNvSpPr>
          <p:nvPr>
            <p:ph type="sldNum" sz="quarter" idx="12"/>
          </p:nvPr>
        </p:nvSpPr>
        <p:spPr/>
        <p:txBody>
          <a:bodyPr/>
          <a:lstStyle/>
          <a:p>
            <a:pPr>
              <a:defRPr/>
            </a:pPr>
            <a:fld id="{000166A0-D22B-407D-95D7-CD49D17B3A0A}" type="slidenum">
              <a:rPr lang="ru-RU" smtClean="0"/>
              <a:pPr>
                <a:defRPr/>
              </a:pPr>
              <a:t>14</a:t>
            </a:fld>
            <a:endParaRPr lang="ru-RU"/>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5407025" y="103188"/>
            <a:ext cx="3632200" cy="6862762"/>
          </a:xfrm>
          <a:prstGeom prst="rect">
            <a:avLst/>
          </a:prstGeom>
          <a:noFill/>
          <a:ln w="9525">
            <a:noFill/>
            <a:miter lim="800000"/>
            <a:headEnd/>
            <a:tailEnd/>
          </a:ln>
        </p:spPr>
        <p:txBody>
          <a:bodyPr>
            <a:spAutoFit/>
          </a:bodyPr>
          <a:lstStyle/>
          <a:p>
            <a:r>
              <a:rPr lang="ru-RU" sz="2000" b="1">
                <a:solidFill>
                  <a:srgbClr val="C00000"/>
                </a:solidFill>
                <a:latin typeface="Bookman Old Style" pitchFamily="18" charset="0"/>
              </a:rPr>
              <a:t>Сочная, буйная зелень низинных болот, сфагновые ковры верховых и т. д., произрастает, набирает массу, отмирает, ложится в топь, где под воздействием уже знакомой нам среды превращаются в торф. Торф представляет собой структуру не полностью разложившихся растительных и животных остатков. Торф — первая ступень на пути обугливания органических веществ, самый молодой представитель «семейства углей». </a:t>
            </a:r>
          </a:p>
        </p:txBody>
      </p:sp>
      <p:pic>
        <p:nvPicPr>
          <p:cNvPr id="19459" name="Picture 4" descr="I:\Аверченков\Командировки-обработать!\Карелия, 2011 г (15-26.06.2011 г.)\Паанаярви фото, 2011 г\НП Паанаярви (15-26.06.2011 г.)\PIC_6286.JPG"/>
          <p:cNvPicPr>
            <a:picLocks noChangeAspect="1" noChangeArrowheads="1"/>
          </p:cNvPicPr>
          <p:nvPr/>
        </p:nvPicPr>
        <p:blipFill>
          <a:blip r:embed="rId2" cstate="screen"/>
          <a:srcRect/>
          <a:stretch>
            <a:fillRect/>
          </a:stretch>
        </p:blipFill>
        <p:spPr bwMode="auto">
          <a:xfrm>
            <a:off x="107950" y="225425"/>
            <a:ext cx="5276850" cy="3957638"/>
          </a:xfrm>
          <a:prstGeom prst="rect">
            <a:avLst/>
          </a:prstGeom>
          <a:noFill/>
          <a:ln w="9525">
            <a:noFill/>
            <a:miter lim="800000"/>
            <a:headEnd/>
            <a:tailEnd/>
          </a:ln>
        </p:spPr>
      </p:pic>
      <p:pic>
        <p:nvPicPr>
          <p:cNvPr id="19460" name="Picture 5" descr="G:\2012 г. без ГПБУ\Походы, 2012 г\Обработать\09.09.2012 г. (Вашут., Молж, Бурц. болота)\45(Клюква).JPG"/>
          <p:cNvPicPr>
            <a:picLocks noChangeAspect="1" noChangeArrowheads="1"/>
          </p:cNvPicPr>
          <p:nvPr/>
        </p:nvPicPr>
        <p:blipFill>
          <a:blip r:embed="rId3" cstate="screen"/>
          <a:srcRect/>
          <a:stretch>
            <a:fillRect/>
          </a:stretch>
        </p:blipFill>
        <p:spPr bwMode="auto">
          <a:xfrm>
            <a:off x="107950" y="4365625"/>
            <a:ext cx="2860675" cy="2144713"/>
          </a:xfrm>
          <a:prstGeom prst="rect">
            <a:avLst/>
          </a:prstGeom>
          <a:noFill/>
          <a:ln w="9525">
            <a:noFill/>
            <a:miter lim="800000"/>
            <a:headEnd/>
            <a:tailEnd/>
          </a:ln>
        </p:spPr>
      </p:pic>
      <p:pic>
        <p:nvPicPr>
          <p:cNvPr id="19461" name="Picture 6" descr="C:\Users\Иван\Desktop\ВБУ\През\Фотки\IMG_3404.1.jpg"/>
          <p:cNvPicPr>
            <a:picLocks noChangeAspect="1" noChangeArrowheads="1"/>
          </p:cNvPicPr>
          <p:nvPr/>
        </p:nvPicPr>
        <p:blipFill>
          <a:blip r:embed="rId4" cstate="screen"/>
          <a:srcRect/>
          <a:stretch>
            <a:fillRect/>
          </a:stretch>
        </p:blipFill>
        <p:spPr bwMode="auto">
          <a:xfrm>
            <a:off x="2976563" y="4365625"/>
            <a:ext cx="1101725" cy="2144713"/>
          </a:xfrm>
          <a:prstGeom prst="rect">
            <a:avLst/>
          </a:prstGeom>
          <a:noFill/>
          <a:ln w="9525">
            <a:noFill/>
            <a:miter lim="800000"/>
            <a:headEnd/>
            <a:tailEnd/>
          </a:ln>
        </p:spPr>
      </p:pic>
      <p:sp>
        <p:nvSpPr>
          <p:cNvPr id="6" name="Номер слайда 5"/>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15</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00113" y="117475"/>
            <a:ext cx="7000875" cy="6740525"/>
          </a:xfrm>
          <a:prstGeom prst="rect">
            <a:avLst/>
          </a:prstGeom>
        </p:spPr>
        <p:txBody>
          <a:bodyPr>
            <a:spAutoFit/>
          </a:bodyPr>
          <a:lstStyle/>
          <a:p>
            <a:pPr algn="ct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Относительно недавние отложения растительности в болотной среде с течением времени из торфа превратились в бурый уголь, более древние — в каменный уголь и, наконец, наиболее </a:t>
            </a:r>
            <a:r>
              <a:rPr lang="ru-RU" sz="2400" b="1" dirty="0" err="1">
                <a:solidFill>
                  <a:srgbClr val="C00000"/>
                </a:solidFill>
                <a:effectLst>
                  <a:outerShdw blurRad="38100" dist="38100" dir="2700000" algn="tl">
                    <a:srgbClr val="000000">
                      <a:alpha val="43137"/>
                    </a:srgbClr>
                  </a:outerShdw>
                </a:effectLst>
                <a:latin typeface="Bookman Old Style" pitchFamily="18" charset="0"/>
                <a:cs typeface="+mn-cs"/>
              </a:rPr>
              <a:t>древнии</a:t>
            </a: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 </a:t>
            </a:r>
          </a:p>
          <a:p>
            <a:pPr algn="ct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 в графит. Болотный субстрат обладает консервирующим</a:t>
            </a:r>
          </a:p>
          <a:p>
            <a:pPr algn="ct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 действием, вызванным низким содержанием кислорода и микроорганизмов, спецификой химического состава (наличием различных кислот, подвергающих любой предмет непрерывному процессу дубления) . Это способствовало сохранению остатков древних культур человека и вымерших животных.</a:t>
            </a:r>
          </a:p>
        </p:txBody>
      </p:sp>
      <p:sp>
        <p:nvSpPr>
          <p:cNvPr id="4" name="Номер слайда 3"/>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16</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anim calcmode="discrete" valueType="clr">
                                      <p:cBhvr override="childStyle">
                                        <p:cTn id="7"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
                                        </p:tgtEl>
                                        <p:attrNameLst>
                                          <p:attrName>fillcolor</p:attrName>
                                        </p:attrNameLst>
                                      </p:cBhvr>
                                      <p:tavLst>
                                        <p:tav tm="0">
                                          <p:val>
                                            <p:clrVal>
                                              <a:schemeClr val="accent2"/>
                                            </p:clrVal>
                                          </p:val>
                                        </p:tav>
                                        <p:tav tm="50000">
                                          <p:val>
                                            <p:clrVal>
                                              <a:schemeClr val="hlink"/>
                                            </p:clrVal>
                                          </p:val>
                                        </p:tav>
                                      </p:tavLst>
                                    </p:anim>
                                    <p:set>
                                      <p:cBhvr>
                                        <p:cTn id="9"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a:spLocks noChangeArrowheads="1"/>
          </p:cNvSpPr>
          <p:nvPr/>
        </p:nvSpPr>
        <p:spPr bwMode="auto">
          <a:xfrm>
            <a:off x="722313" y="2060575"/>
            <a:ext cx="7848600" cy="2308225"/>
          </a:xfrm>
          <a:prstGeom prst="rect">
            <a:avLst/>
          </a:prstGeom>
          <a:noFill/>
          <a:ln w="9525">
            <a:noFill/>
            <a:miter lim="800000"/>
            <a:headEnd/>
            <a:tailEnd/>
          </a:ln>
        </p:spPr>
        <p:txBody>
          <a:bodyPr>
            <a:spAutoFit/>
          </a:bodyPr>
          <a:lstStyle/>
          <a:p>
            <a:pPr algn="ctr"/>
            <a:r>
              <a:rPr lang="ru-RU" sz="2400" b="1">
                <a:solidFill>
                  <a:srgbClr val="C00000"/>
                </a:solidFill>
                <a:latin typeface="Bookman Old Style" pitchFamily="18" charset="0"/>
              </a:rPr>
              <a:t>Гидрологическая роль болот основана на их способности существенно изменять поверхностный и почвенный сток воды, быть аккумуляторами влаги и тем существенно влиять на гидрорежим определенных территорий</a:t>
            </a:r>
            <a:r>
              <a:rPr lang="ru-RU" b="1">
                <a:solidFill>
                  <a:srgbClr val="C00000"/>
                </a:solidFill>
                <a:latin typeface="Bookman Old Style" pitchFamily="18" charset="0"/>
              </a:rPr>
              <a:t>. </a:t>
            </a:r>
          </a:p>
        </p:txBody>
      </p:sp>
      <p:sp>
        <p:nvSpPr>
          <p:cNvPr id="21507" name="TextBox 1"/>
          <p:cNvSpPr txBox="1">
            <a:spLocks noChangeArrowheads="1"/>
          </p:cNvSpPr>
          <p:nvPr/>
        </p:nvSpPr>
        <p:spPr bwMode="auto">
          <a:xfrm>
            <a:off x="3203575" y="487363"/>
            <a:ext cx="2884488" cy="830262"/>
          </a:xfrm>
          <a:prstGeom prst="rect">
            <a:avLst/>
          </a:prstGeom>
          <a:noFill/>
          <a:ln w="9525">
            <a:noFill/>
            <a:miter lim="800000"/>
            <a:headEnd/>
            <a:tailEnd/>
          </a:ln>
        </p:spPr>
        <p:txBody>
          <a:bodyPr wrap="none">
            <a:spAutoFit/>
          </a:bodyPr>
          <a:lstStyle/>
          <a:p>
            <a:pPr algn="ctr"/>
            <a:r>
              <a:rPr lang="ru-RU" sz="2400" b="1">
                <a:solidFill>
                  <a:srgbClr val="C00000"/>
                </a:solidFill>
                <a:latin typeface="Bookman Old Style" pitchFamily="18" charset="0"/>
              </a:rPr>
              <a:t>ЗАЧЕМ НУЖНЫ</a:t>
            </a:r>
          </a:p>
          <a:p>
            <a:pPr algn="ctr"/>
            <a:r>
              <a:rPr lang="ru-RU" sz="2400" b="1">
                <a:solidFill>
                  <a:srgbClr val="C00000"/>
                </a:solidFill>
                <a:latin typeface="Bookman Old Style" pitchFamily="18" charset="0"/>
              </a:rPr>
              <a:t> БОЛОТА?</a:t>
            </a:r>
          </a:p>
        </p:txBody>
      </p:sp>
      <p:pic>
        <p:nvPicPr>
          <p:cNvPr id="21508" name="Picture 5" descr="I:\Аверченков\2008 г\Исследования 2008 г\Походы с Насимовичем 2008 г\25.07.2008 (Болота у Междун. ш. и Бурцевское, р. Клязьма)\Чистец болотный\Ч.б.-2.jpg"/>
          <p:cNvPicPr>
            <a:picLocks noChangeAspect="1" noChangeArrowheads="1"/>
          </p:cNvPicPr>
          <p:nvPr/>
        </p:nvPicPr>
        <p:blipFill>
          <a:blip r:embed="rId2" cstate="screen"/>
          <a:srcRect/>
          <a:stretch>
            <a:fillRect/>
          </a:stretch>
        </p:blipFill>
        <p:spPr bwMode="auto">
          <a:xfrm>
            <a:off x="827088" y="4508500"/>
            <a:ext cx="1708150" cy="2278063"/>
          </a:xfrm>
          <a:prstGeom prst="rect">
            <a:avLst/>
          </a:prstGeom>
          <a:noFill/>
          <a:ln w="9525">
            <a:noFill/>
            <a:miter lim="800000"/>
            <a:headEnd/>
            <a:tailEnd/>
          </a:ln>
        </p:spPr>
      </p:pic>
      <p:pic>
        <p:nvPicPr>
          <p:cNvPr id="21509" name="Picture 6" descr="G:\2012 г. без ГПБУ\Походы, 2012 г\25)03.08.2012 (Филинское болото)\PIC_0090 (Шейхцерия болотная).JPG"/>
          <p:cNvPicPr>
            <a:picLocks noChangeAspect="1" noChangeArrowheads="1"/>
          </p:cNvPicPr>
          <p:nvPr/>
        </p:nvPicPr>
        <p:blipFill>
          <a:blip r:embed="rId3" cstate="screen"/>
          <a:srcRect/>
          <a:stretch>
            <a:fillRect/>
          </a:stretch>
        </p:blipFill>
        <p:spPr bwMode="auto">
          <a:xfrm>
            <a:off x="6875463" y="115888"/>
            <a:ext cx="1970087" cy="1477962"/>
          </a:xfrm>
          <a:prstGeom prst="rect">
            <a:avLst/>
          </a:prstGeom>
          <a:noFill/>
          <a:ln w="9525">
            <a:noFill/>
            <a:miter lim="800000"/>
            <a:headEnd/>
            <a:tailEnd/>
          </a:ln>
        </p:spPr>
      </p:pic>
      <p:pic>
        <p:nvPicPr>
          <p:cNvPr id="21510" name="Picture 7" descr="G:\2012 г. без ГПБУ\Походы, 2012 г\Обработать\09.09.2012 г. (Вашут., Молж, Бурц. болота)\24 (Мирт болотный).JPG"/>
          <p:cNvPicPr>
            <a:picLocks noChangeAspect="1" noChangeArrowheads="1"/>
          </p:cNvPicPr>
          <p:nvPr/>
        </p:nvPicPr>
        <p:blipFill>
          <a:blip r:embed="rId4" cstate="screen"/>
          <a:srcRect/>
          <a:stretch>
            <a:fillRect/>
          </a:stretch>
        </p:blipFill>
        <p:spPr bwMode="auto">
          <a:xfrm>
            <a:off x="6223000" y="4819650"/>
            <a:ext cx="2622550" cy="1966913"/>
          </a:xfrm>
          <a:prstGeom prst="rect">
            <a:avLst/>
          </a:prstGeom>
          <a:noFill/>
          <a:ln w="9525">
            <a:noFill/>
            <a:miter lim="800000"/>
            <a:headEnd/>
            <a:tailEnd/>
          </a:ln>
        </p:spPr>
      </p:pic>
      <p:pic>
        <p:nvPicPr>
          <p:cNvPr id="21511" name="Picture 8" descr="G:\2012 г. без ГПБУ\Походы, 2012 г\Обработать\09.09.2012 г. (Вашут., Молж, Бурц. болота)\31.JPG"/>
          <p:cNvPicPr>
            <a:picLocks noChangeAspect="1" noChangeArrowheads="1"/>
          </p:cNvPicPr>
          <p:nvPr/>
        </p:nvPicPr>
        <p:blipFill>
          <a:blip r:embed="rId5" cstate="screen"/>
          <a:srcRect/>
          <a:stretch>
            <a:fillRect/>
          </a:stretch>
        </p:blipFill>
        <p:spPr bwMode="auto">
          <a:xfrm>
            <a:off x="458788" y="115888"/>
            <a:ext cx="2095500" cy="1571625"/>
          </a:xfrm>
          <a:prstGeom prst="rect">
            <a:avLst/>
          </a:prstGeom>
          <a:noFill/>
          <a:ln w="9525">
            <a:noFill/>
            <a:miter lim="800000"/>
            <a:headEnd/>
            <a:tailEnd/>
          </a:ln>
        </p:spPr>
      </p:pic>
      <p:sp>
        <p:nvSpPr>
          <p:cNvPr id="8" name="Номер слайда 7"/>
          <p:cNvSpPr>
            <a:spLocks noGrp="1"/>
          </p:cNvSpPr>
          <p:nvPr>
            <p:ph type="sldNum" sz="quarter" idx="12"/>
          </p:nvPr>
        </p:nvSpPr>
        <p:spPr/>
        <p:txBody>
          <a:bodyPr/>
          <a:lstStyle/>
          <a:p>
            <a:pPr>
              <a:defRPr/>
            </a:pPr>
            <a:fld id="{000166A0-D22B-407D-95D7-CD49D17B3A0A}" type="slidenum">
              <a:rPr lang="ru-RU" smtClean="0"/>
              <a:pPr>
                <a:defRPr/>
              </a:pPr>
              <a:t>17</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a:spLocks noChangeArrowheads="1"/>
          </p:cNvSpPr>
          <p:nvPr/>
        </p:nvSpPr>
        <p:spPr bwMode="auto">
          <a:xfrm>
            <a:off x="0" y="357188"/>
            <a:ext cx="9144000" cy="4524375"/>
          </a:xfrm>
          <a:prstGeom prst="rect">
            <a:avLst/>
          </a:prstGeom>
          <a:noFill/>
          <a:ln w="9525">
            <a:noFill/>
            <a:miter lim="800000"/>
            <a:headEnd/>
            <a:tailEnd/>
          </a:ln>
        </p:spPr>
        <p:txBody>
          <a:bodyPr>
            <a:spAutoFit/>
          </a:bodyPr>
          <a:lstStyle/>
          <a:p>
            <a:pPr algn="ctr"/>
            <a:r>
              <a:rPr lang="ru-RU" sz="2400">
                <a:latin typeface="Segoe Script" pitchFamily="34" charset="0"/>
              </a:rPr>
              <a:t>Испаряя влагу, болота повышают влажность атмосферы над прилегающими территориями, способствуя более успешному произрастанию на них лесов, трав, сельско­хозяйственных культур. </a:t>
            </a:r>
            <a:r>
              <a:rPr lang="ru-RU" sz="2400" b="1">
                <a:solidFill>
                  <a:srgbClr val="C00000"/>
                </a:solidFill>
                <a:latin typeface="Bookman Old Style" pitchFamily="18" charset="0"/>
              </a:rPr>
              <a:t>Общеизвестно, что почвенные воды на каждой конкретной территории соединены между собой. Вот почему наблюдаются такие явления: осушили болото, и на прилегающих землях понизился уровень грунтовых вод, изменились условия жизни растений. А бывает и так, что снижается урожайность сельскохозяйственных культур, отмирают участки леса</a:t>
            </a:r>
            <a:r>
              <a:rPr lang="ru-RU" sz="2400" b="1">
                <a:latin typeface="Bookman Old Style" pitchFamily="18" charset="0"/>
              </a:rPr>
              <a:t>. </a:t>
            </a:r>
          </a:p>
        </p:txBody>
      </p:sp>
      <p:sp>
        <p:nvSpPr>
          <p:cNvPr id="4" name="Номер слайда 3"/>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18</a:t>
            </a:fld>
            <a:endParaRPr lang="ru-RU">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Прямоугольник 1"/>
          <p:cNvPicPr>
            <a:picLocks noChangeArrowheads="1"/>
          </p:cNvPicPr>
          <p:nvPr/>
        </p:nvPicPr>
        <p:blipFill>
          <a:blip r:embed="rId3" cstate="screen"/>
          <a:srcRect/>
          <a:stretch>
            <a:fillRect/>
          </a:stretch>
        </p:blipFill>
        <p:spPr bwMode="auto">
          <a:xfrm>
            <a:off x="1255713" y="1962150"/>
            <a:ext cx="6961187" cy="2781300"/>
          </a:xfrm>
          <a:prstGeom prst="rect">
            <a:avLst/>
          </a:prstGeom>
          <a:noFill/>
          <a:ln w="9525">
            <a:noFill/>
            <a:miter lim="800000"/>
            <a:headEnd/>
            <a:tailEnd/>
          </a:ln>
        </p:spPr>
      </p:pic>
      <p:pic>
        <p:nvPicPr>
          <p:cNvPr id="34818" name="Picture 2" descr="D:\FOTO\ПТИЦЫ\Глухари.jpg"/>
          <p:cNvPicPr>
            <a:picLocks noChangeAspect="1" noChangeArrowheads="1"/>
          </p:cNvPicPr>
          <p:nvPr/>
        </p:nvPicPr>
        <p:blipFill>
          <a:blip r:embed="rId4" cstate="screen"/>
          <a:srcRect/>
          <a:stretch>
            <a:fillRect/>
          </a:stretch>
        </p:blipFill>
        <p:spPr bwMode="auto">
          <a:xfrm>
            <a:off x="-214313" y="0"/>
            <a:ext cx="9358313" cy="6858000"/>
          </a:xfrm>
          <a:prstGeom prst="rect">
            <a:avLst/>
          </a:prstGeom>
          <a:noFill/>
          <a:ln w="9525">
            <a:noFill/>
            <a:miter lim="800000"/>
            <a:headEnd/>
            <a:tailEnd/>
          </a:ln>
        </p:spPr>
      </p:pic>
      <p:pic>
        <p:nvPicPr>
          <p:cNvPr id="6" name="Прямоугольник 5"/>
          <p:cNvPicPr>
            <a:picLocks noChangeArrowheads="1"/>
          </p:cNvPicPr>
          <p:nvPr/>
        </p:nvPicPr>
        <p:blipFill>
          <a:blip r:embed="rId5" cstate="screen"/>
          <a:srcRect/>
          <a:stretch>
            <a:fillRect/>
          </a:stretch>
        </p:blipFill>
        <p:spPr bwMode="auto">
          <a:xfrm>
            <a:off x="1584325" y="5516563"/>
            <a:ext cx="8188325" cy="1152525"/>
          </a:xfrm>
          <a:prstGeom prst="rect">
            <a:avLst/>
          </a:prstGeom>
          <a:noFill/>
          <a:ln w="9525">
            <a:noFill/>
            <a:miter lim="800000"/>
            <a:headEnd/>
            <a:tailEnd/>
          </a:ln>
        </p:spPr>
      </p:pic>
      <p:pic>
        <p:nvPicPr>
          <p:cNvPr id="34820" name="Picture 4" descr="D:\ОПРЕДЕЛИТЕЛЬ\животныеМОИ\ящерица живородящая.jpg"/>
          <p:cNvPicPr>
            <a:picLocks noChangeAspect="1" noChangeArrowheads="1"/>
          </p:cNvPicPr>
          <p:nvPr/>
        </p:nvPicPr>
        <p:blipFill>
          <a:blip r:embed="rId6" cstate="screen"/>
          <a:srcRect/>
          <a:stretch>
            <a:fillRect/>
          </a:stretch>
        </p:blipFill>
        <p:spPr bwMode="auto">
          <a:xfrm>
            <a:off x="-95250" y="0"/>
            <a:ext cx="9239250" cy="6929438"/>
          </a:xfrm>
          <a:prstGeom prst="rect">
            <a:avLst/>
          </a:prstGeom>
          <a:noFill/>
          <a:ln w="9525">
            <a:noFill/>
            <a:miter lim="800000"/>
            <a:headEnd/>
            <a:tailEnd/>
          </a:ln>
        </p:spPr>
      </p:pic>
      <p:pic>
        <p:nvPicPr>
          <p:cNvPr id="9" name="Прямоугольник 8"/>
          <p:cNvPicPr>
            <a:picLocks noChangeArrowheads="1"/>
          </p:cNvPicPr>
          <p:nvPr/>
        </p:nvPicPr>
        <p:blipFill>
          <a:blip r:embed="rId7" cstate="screen"/>
          <a:srcRect/>
          <a:stretch>
            <a:fillRect/>
          </a:stretch>
        </p:blipFill>
        <p:spPr bwMode="auto">
          <a:xfrm>
            <a:off x="92075" y="603250"/>
            <a:ext cx="8996363" cy="1133475"/>
          </a:xfrm>
          <a:prstGeom prst="rect">
            <a:avLst/>
          </a:prstGeom>
          <a:noFill/>
          <a:ln w="9525">
            <a:noFill/>
            <a:miter lim="800000"/>
            <a:headEnd/>
            <a:tailEnd/>
          </a:ln>
        </p:spPr>
      </p:pic>
      <p:pic>
        <p:nvPicPr>
          <p:cNvPr id="34821" name="Picture 5" descr="D:\ОПРЕДЕЛИТЕЛЬ\животныеМОИ\Катин-мох 318.jpg"/>
          <p:cNvPicPr>
            <a:picLocks noChangeAspect="1" noChangeArrowheads="1"/>
          </p:cNvPicPr>
          <p:nvPr/>
        </p:nvPicPr>
        <p:blipFill>
          <a:blip r:embed="rId8" cstate="screen"/>
          <a:srcRect/>
          <a:stretch>
            <a:fillRect/>
          </a:stretch>
        </p:blipFill>
        <p:spPr bwMode="auto">
          <a:xfrm>
            <a:off x="2554288" y="0"/>
            <a:ext cx="6589712" cy="8786813"/>
          </a:xfrm>
          <a:prstGeom prst="rect">
            <a:avLst/>
          </a:prstGeom>
          <a:noFill/>
          <a:ln w="9525">
            <a:noFill/>
            <a:miter lim="800000"/>
            <a:headEnd/>
            <a:tailEnd/>
          </a:ln>
        </p:spPr>
      </p:pic>
      <p:pic>
        <p:nvPicPr>
          <p:cNvPr id="11" name="Прямоугольник 10"/>
          <p:cNvPicPr>
            <a:picLocks noChangeArrowheads="1"/>
          </p:cNvPicPr>
          <p:nvPr/>
        </p:nvPicPr>
        <p:blipFill>
          <a:blip r:embed="rId9" cstate="screen"/>
          <a:srcRect/>
          <a:stretch>
            <a:fillRect/>
          </a:stretch>
        </p:blipFill>
        <p:spPr bwMode="auto">
          <a:xfrm>
            <a:off x="2640013" y="500063"/>
            <a:ext cx="6138862" cy="2035175"/>
          </a:xfrm>
          <a:prstGeom prst="rect">
            <a:avLst/>
          </a:prstGeom>
          <a:noFill/>
          <a:ln w="9525">
            <a:noFill/>
            <a:miter lim="800000"/>
            <a:headEnd/>
            <a:tailEnd/>
          </a:ln>
        </p:spPr>
      </p:pic>
      <p:pic>
        <p:nvPicPr>
          <p:cNvPr id="34822" name="Picture 6" descr="D:\ОПРЕДЕЛИТЕЛЬ\ЖИВОТНЫЕ\ЛОСЬ\Лось.jpg"/>
          <p:cNvPicPr>
            <a:picLocks noChangeAspect="1" noChangeArrowheads="1"/>
          </p:cNvPicPr>
          <p:nvPr/>
        </p:nvPicPr>
        <p:blipFill>
          <a:blip r:embed="rId10" cstate="screen"/>
          <a:srcRect/>
          <a:stretch>
            <a:fillRect/>
          </a:stretch>
        </p:blipFill>
        <p:spPr bwMode="auto">
          <a:xfrm>
            <a:off x="-285750" y="0"/>
            <a:ext cx="10534650" cy="7596188"/>
          </a:xfrm>
          <a:prstGeom prst="rect">
            <a:avLst/>
          </a:prstGeom>
          <a:noFill/>
          <a:ln w="9525">
            <a:noFill/>
            <a:miter lim="800000"/>
            <a:headEnd/>
            <a:tailEnd/>
          </a:ln>
        </p:spPr>
      </p:pic>
      <p:pic>
        <p:nvPicPr>
          <p:cNvPr id="34823" name="Picture 7" descr="D:\ОПРЕДЕЛИТЕЛЬ\ЖИВОТНЫЕ\МЕДВЕДЬ\Дикие медведи\Август 2008 года 016.jpg"/>
          <p:cNvPicPr>
            <a:picLocks noChangeAspect="1" noChangeArrowheads="1"/>
          </p:cNvPicPr>
          <p:nvPr/>
        </p:nvPicPr>
        <p:blipFill>
          <a:blip r:embed="rId11" cstate="screen"/>
          <a:srcRect/>
          <a:stretch>
            <a:fillRect/>
          </a:stretch>
        </p:blipFill>
        <p:spPr bwMode="auto">
          <a:xfrm>
            <a:off x="-238125" y="-3175"/>
            <a:ext cx="10345738" cy="7759700"/>
          </a:xfrm>
          <a:prstGeom prst="rect">
            <a:avLst/>
          </a:prstGeom>
          <a:noFill/>
          <a:ln w="9525">
            <a:noFill/>
            <a:miter lim="800000"/>
            <a:headEnd/>
            <a:tailEnd/>
          </a:ln>
        </p:spPr>
      </p:pic>
      <p:sp>
        <p:nvSpPr>
          <p:cNvPr id="12" name="Номер слайда 11"/>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19</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nodeType="clickEffect">
                                  <p:stCondLst>
                                    <p:cond delay="0"/>
                                  </p:stCondLst>
                                  <p:childTnLst>
                                    <p:set>
                                      <p:cBhvr>
                                        <p:cTn id="6" dur="1" fill="hold">
                                          <p:stCondLst>
                                            <p:cond delay="0"/>
                                          </p:stCondLst>
                                        </p:cTn>
                                        <p:tgtEl>
                                          <p:spTgt spid="34818"/>
                                        </p:tgtEl>
                                        <p:attrNameLst>
                                          <p:attrName>style.visibility</p:attrName>
                                        </p:attrNameLst>
                                      </p:cBhvr>
                                      <p:to>
                                        <p:strVal val="visible"/>
                                      </p:to>
                                    </p:set>
                                    <p:animScale>
                                      <p:cBhvr>
                                        <p:cTn id="7" dur="1000" decel="50000" fill="hold">
                                          <p:stCondLst>
                                            <p:cond delay="0"/>
                                          </p:stCondLst>
                                        </p:cTn>
                                        <p:tgtEl>
                                          <p:spTgt spid="348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4818"/>
                                        </p:tgtEl>
                                        <p:attrNameLst>
                                          <p:attrName>ppt_x</p:attrName>
                                          <p:attrName>ppt_y</p:attrName>
                                        </p:attrNameLst>
                                      </p:cBhvr>
                                    </p:animMotion>
                                    <p:animEffect transition="in" filter="fade">
                                      <p:cBhvr>
                                        <p:cTn id="9" dur="1000"/>
                                        <p:tgtEl>
                                          <p:spTgt spid="34818"/>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Scale>
                                      <p:cBhvr>
                                        <p:cTn id="1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6"/>
                                        </p:tgtEl>
                                        <p:attrNameLst>
                                          <p:attrName>ppt_x</p:attrName>
                                          <p:attrName>ppt_y</p:attrName>
                                        </p:attrNameLst>
                                      </p:cBhvr>
                                    </p:animMotion>
                                    <p:animEffect transition="in" filter="fade">
                                      <p:cBhvr>
                                        <p:cTn id="16" dur="1000"/>
                                        <p:tgtEl>
                                          <p:spTgt spid="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1" presetClass="entr" presetSubtype="0" fill="hold" nodeType="clickEffect">
                                  <p:stCondLst>
                                    <p:cond delay="0"/>
                                  </p:stCondLst>
                                  <p:childTnLst>
                                    <p:set>
                                      <p:cBhvr>
                                        <p:cTn id="20" dur="1" fill="hold">
                                          <p:stCondLst>
                                            <p:cond delay="0"/>
                                          </p:stCondLst>
                                        </p:cTn>
                                        <p:tgtEl>
                                          <p:spTgt spid="34820"/>
                                        </p:tgtEl>
                                        <p:attrNameLst>
                                          <p:attrName>style.visibility</p:attrName>
                                        </p:attrNameLst>
                                      </p:cBhvr>
                                      <p:to>
                                        <p:strVal val="visible"/>
                                      </p:to>
                                    </p:set>
                                    <p:animEffect transition="in" filter="fade">
                                      <p:cBhvr>
                                        <p:cTn id="21" dur="770" decel="100000"/>
                                        <p:tgtEl>
                                          <p:spTgt spid="34820"/>
                                        </p:tgtEl>
                                      </p:cBhvr>
                                    </p:animEffect>
                                    <p:animScale>
                                      <p:cBhvr>
                                        <p:cTn id="22" dur="770" decel="100000"/>
                                        <p:tgtEl>
                                          <p:spTgt spid="34820"/>
                                        </p:tgtEl>
                                      </p:cBhvr>
                                      <p:from x="10000" y="10000"/>
                                      <p:to x="200000" y="450000"/>
                                    </p:animScale>
                                    <p:animScale>
                                      <p:cBhvr>
                                        <p:cTn id="23" dur="1230" accel="100000" fill="hold">
                                          <p:stCondLst>
                                            <p:cond delay="770"/>
                                          </p:stCondLst>
                                        </p:cTn>
                                        <p:tgtEl>
                                          <p:spTgt spid="34820"/>
                                        </p:tgtEl>
                                      </p:cBhvr>
                                      <p:from x="200000" y="450000"/>
                                      <p:to x="100000" y="100000"/>
                                    </p:animScale>
                                    <p:set>
                                      <p:cBhvr>
                                        <p:cTn id="24" dur="770" fill="hold"/>
                                        <p:tgtEl>
                                          <p:spTgt spid="34820"/>
                                        </p:tgtEl>
                                        <p:attrNameLst>
                                          <p:attrName>ppt_x</p:attrName>
                                        </p:attrNameLst>
                                      </p:cBhvr>
                                      <p:to>
                                        <p:strVal val="(0.5)"/>
                                      </p:to>
                                    </p:set>
                                    <p:anim from="(0.5)" to="(#ppt_x)" calcmode="lin" valueType="num">
                                      <p:cBhvr>
                                        <p:cTn id="25" dur="1230" accel="100000" fill="hold">
                                          <p:stCondLst>
                                            <p:cond delay="770"/>
                                          </p:stCondLst>
                                        </p:cTn>
                                        <p:tgtEl>
                                          <p:spTgt spid="34820"/>
                                        </p:tgtEl>
                                        <p:attrNameLst>
                                          <p:attrName>ppt_x</p:attrName>
                                        </p:attrNameLst>
                                      </p:cBhvr>
                                    </p:anim>
                                    <p:set>
                                      <p:cBhvr>
                                        <p:cTn id="26" dur="770" fill="hold"/>
                                        <p:tgtEl>
                                          <p:spTgt spid="34820"/>
                                        </p:tgtEl>
                                        <p:attrNameLst>
                                          <p:attrName>ppt_y</p:attrName>
                                        </p:attrNameLst>
                                      </p:cBhvr>
                                      <p:to>
                                        <p:strVal val="(#ppt_y+0.4)"/>
                                      </p:to>
                                    </p:set>
                                    <p:anim from="(#ppt_y+0.4)" to="(#ppt_y)" calcmode="lin" valueType="num">
                                      <p:cBhvr>
                                        <p:cTn id="27" dur="1230" accel="100000" fill="hold">
                                          <p:stCondLst>
                                            <p:cond delay="770"/>
                                          </p:stCondLst>
                                        </p:cTn>
                                        <p:tgtEl>
                                          <p:spTgt spid="34820"/>
                                        </p:tgtEl>
                                        <p:attrNameLst>
                                          <p:attrName>ppt_y</p:attrName>
                                        </p:attrNameLst>
                                      </p:cBhvr>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58" presetClass="entr" presetSubtype="0" accel="10000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strVal val="#ppt_w*2.5"/>
                                          </p:val>
                                        </p:tav>
                                        <p:tav tm="100000">
                                          <p:val>
                                            <p:strVal val="#ppt_w"/>
                                          </p:val>
                                        </p:tav>
                                      </p:tavLst>
                                    </p:anim>
                                    <p:anim calcmode="lin" valueType="num">
                                      <p:cBhvr>
                                        <p:cTn id="33" dur="500" fill="hold"/>
                                        <p:tgtEl>
                                          <p:spTgt spid="9"/>
                                        </p:tgtEl>
                                        <p:attrNameLst>
                                          <p:attrName>ppt_h</p:attrName>
                                        </p:attrNameLst>
                                      </p:cBhvr>
                                      <p:tavLst>
                                        <p:tav tm="0">
                                          <p:val>
                                            <p:strVal val="#ppt_h*0.01"/>
                                          </p:val>
                                        </p:tav>
                                        <p:tav tm="100000">
                                          <p:val>
                                            <p:strVal val="#ppt_h"/>
                                          </p:val>
                                        </p:tav>
                                      </p:tavLst>
                                    </p:anim>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h+1"/>
                                          </p:val>
                                        </p:tav>
                                        <p:tav tm="100000">
                                          <p:val>
                                            <p:strVal val="#ppt_y"/>
                                          </p:val>
                                        </p:tav>
                                      </p:tavLst>
                                    </p:anim>
                                    <p:animEffect transition="in" filter="fade">
                                      <p:cBhvr>
                                        <p:cTn id="36" dur="500"/>
                                        <p:tgtEl>
                                          <p:spTgt spid="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1" presetClass="entr" presetSubtype="4" fill="hold" nodeType="clickEffect">
                                  <p:stCondLst>
                                    <p:cond delay="0"/>
                                  </p:stCondLst>
                                  <p:childTnLst>
                                    <p:set>
                                      <p:cBhvr>
                                        <p:cTn id="40" dur="1" fill="hold">
                                          <p:stCondLst>
                                            <p:cond delay="0"/>
                                          </p:stCondLst>
                                        </p:cTn>
                                        <p:tgtEl>
                                          <p:spTgt spid="34821"/>
                                        </p:tgtEl>
                                        <p:attrNameLst>
                                          <p:attrName>style.visibility</p:attrName>
                                        </p:attrNameLst>
                                      </p:cBhvr>
                                      <p:to>
                                        <p:strVal val="visible"/>
                                      </p:to>
                                    </p:set>
                                    <p:animEffect transition="in" filter="wheel(4)">
                                      <p:cBhvr>
                                        <p:cTn id="41" dur="2000"/>
                                        <p:tgtEl>
                                          <p:spTgt spid="3482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52" presetClass="entr" presetSubtype="0"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Scale>
                                      <p:cBhvr>
                                        <p:cTn id="46"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11"/>
                                        </p:tgtEl>
                                        <p:attrNameLst>
                                          <p:attrName>ppt_x</p:attrName>
                                          <p:attrName>ppt_y</p:attrName>
                                        </p:attrNameLst>
                                      </p:cBhvr>
                                    </p:animMotion>
                                    <p:animEffect transition="in" filter="fade">
                                      <p:cBhvr>
                                        <p:cTn id="48" dur="1000"/>
                                        <p:tgtEl>
                                          <p:spTgt spid="1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51" presetClass="entr" presetSubtype="0" fill="hold" nodeType="clickEffect">
                                  <p:stCondLst>
                                    <p:cond delay="0"/>
                                  </p:stCondLst>
                                  <p:childTnLst>
                                    <p:set>
                                      <p:cBhvr>
                                        <p:cTn id="52" dur="1" fill="hold">
                                          <p:stCondLst>
                                            <p:cond delay="0"/>
                                          </p:stCondLst>
                                        </p:cTn>
                                        <p:tgtEl>
                                          <p:spTgt spid="34822"/>
                                        </p:tgtEl>
                                        <p:attrNameLst>
                                          <p:attrName>style.visibility</p:attrName>
                                        </p:attrNameLst>
                                      </p:cBhvr>
                                      <p:to>
                                        <p:strVal val="visible"/>
                                      </p:to>
                                    </p:set>
                                    <p:animEffect transition="in" filter="fade">
                                      <p:cBhvr>
                                        <p:cTn id="53" dur="770" decel="100000"/>
                                        <p:tgtEl>
                                          <p:spTgt spid="34822"/>
                                        </p:tgtEl>
                                      </p:cBhvr>
                                    </p:animEffect>
                                    <p:animScale>
                                      <p:cBhvr>
                                        <p:cTn id="54" dur="770" decel="100000"/>
                                        <p:tgtEl>
                                          <p:spTgt spid="34822"/>
                                        </p:tgtEl>
                                      </p:cBhvr>
                                      <p:from x="10000" y="10000"/>
                                      <p:to x="200000" y="450000"/>
                                    </p:animScale>
                                    <p:animScale>
                                      <p:cBhvr>
                                        <p:cTn id="55" dur="1230" accel="100000" fill="hold">
                                          <p:stCondLst>
                                            <p:cond delay="770"/>
                                          </p:stCondLst>
                                        </p:cTn>
                                        <p:tgtEl>
                                          <p:spTgt spid="34822"/>
                                        </p:tgtEl>
                                      </p:cBhvr>
                                      <p:from x="200000" y="450000"/>
                                      <p:to x="100000" y="100000"/>
                                    </p:animScale>
                                    <p:set>
                                      <p:cBhvr>
                                        <p:cTn id="56" dur="770" fill="hold"/>
                                        <p:tgtEl>
                                          <p:spTgt spid="34822"/>
                                        </p:tgtEl>
                                        <p:attrNameLst>
                                          <p:attrName>ppt_x</p:attrName>
                                        </p:attrNameLst>
                                      </p:cBhvr>
                                      <p:to>
                                        <p:strVal val="(0.5)"/>
                                      </p:to>
                                    </p:set>
                                    <p:anim from="(0.5)" to="(#ppt_x)" calcmode="lin" valueType="num">
                                      <p:cBhvr>
                                        <p:cTn id="57" dur="1230" accel="100000" fill="hold">
                                          <p:stCondLst>
                                            <p:cond delay="770"/>
                                          </p:stCondLst>
                                        </p:cTn>
                                        <p:tgtEl>
                                          <p:spTgt spid="34822"/>
                                        </p:tgtEl>
                                        <p:attrNameLst>
                                          <p:attrName>ppt_x</p:attrName>
                                        </p:attrNameLst>
                                      </p:cBhvr>
                                    </p:anim>
                                    <p:set>
                                      <p:cBhvr>
                                        <p:cTn id="58" dur="770" fill="hold"/>
                                        <p:tgtEl>
                                          <p:spTgt spid="34822"/>
                                        </p:tgtEl>
                                        <p:attrNameLst>
                                          <p:attrName>ppt_y</p:attrName>
                                        </p:attrNameLst>
                                      </p:cBhvr>
                                      <p:to>
                                        <p:strVal val="(#ppt_y+0.4)"/>
                                      </p:to>
                                    </p:set>
                                    <p:anim from="(#ppt_y+0.4)" to="(#ppt_y)" calcmode="lin" valueType="num">
                                      <p:cBhvr>
                                        <p:cTn id="59" dur="1230" accel="100000" fill="hold">
                                          <p:stCondLst>
                                            <p:cond delay="770"/>
                                          </p:stCondLst>
                                        </p:cTn>
                                        <p:tgtEl>
                                          <p:spTgt spid="34822"/>
                                        </p:tgtEl>
                                        <p:attrNameLst>
                                          <p:attrName>ppt_y</p:attrName>
                                        </p:attrNameLst>
                                      </p:cBhvr>
                                    </p:anim>
                                  </p:childTnLst>
                                </p:cTn>
                              </p:par>
                            </p:childTnLst>
                          </p:cTn>
                        </p:par>
                      </p:childTnLst>
                    </p:cTn>
                  </p:par>
                  <p:par>
                    <p:cTn id="60" fill="hold" nodeType="clickPar">
                      <p:stCondLst>
                        <p:cond delay="indefinite"/>
                      </p:stCondLst>
                      <p:childTnLst>
                        <p:par>
                          <p:cTn id="61" fill="hold" nodeType="withGroup">
                            <p:stCondLst>
                              <p:cond delay="0"/>
                            </p:stCondLst>
                            <p:childTnLst>
                              <p:par>
                                <p:cTn id="62" presetID="5" presetClass="entr" presetSubtype="10" fill="hold" nodeType="clickEffect">
                                  <p:stCondLst>
                                    <p:cond delay="0"/>
                                  </p:stCondLst>
                                  <p:childTnLst>
                                    <p:set>
                                      <p:cBhvr>
                                        <p:cTn id="63" dur="1" fill="hold">
                                          <p:stCondLst>
                                            <p:cond delay="0"/>
                                          </p:stCondLst>
                                        </p:cTn>
                                        <p:tgtEl>
                                          <p:spTgt spid="34823"/>
                                        </p:tgtEl>
                                        <p:attrNameLst>
                                          <p:attrName>style.visibility</p:attrName>
                                        </p:attrNameLst>
                                      </p:cBhvr>
                                      <p:to>
                                        <p:strVal val="visible"/>
                                      </p:to>
                                    </p:set>
                                    <p:animEffect transition="in" filter="checkerboard(across)">
                                      <p:cBhvr>
                                        <p:cTn id="64" dur="500"/>
                                        <p:tgtEl>
                                          <p:spTgt spid="348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Прямоугольник 2"/>
          <p:cNvPicPr>
            <a:picLocks noChangeArrowheads="1"/>
          </p:cNvPicPr>
          <p:nvPr/>
        </p:nvPicPr>
        <p:blipFill>
          <a:blip r:embed="rId2" cstate="screen"/>
          <a:srcRect/>
          <a:stretch>
            <a:fillRect/>
          </a:stretch>
        </p:blipFill>
        <p:spPr bwMode="auto">
          <a:xfrm>
            <a:off x="-73025" y="36513"/>
            <a:ext cx="4168775" cy="1957387"/>
          </a:xfrm>
          <a:prstGeom prst="rect">
            <a:avLst/>
          </a:prstGeom>
          <a:noFill/>
          <a:ln w="9525">
            <a:noFill/>
            <a:miter lim="800000"/>
            <a:headEnd/>
            <a:tailEnd/>
          </a:ln>
        </p:spPr>
      </p:pic>
      <p:pic>
        <p:nvPicPr>
          <p:cNvPr id="2" name="Picture 2" descr="D:\ОПРЕДЕЛИТЕЛЬ\животныеМОИ\апр 249.jpg"/>
          <p:cNvPicPr>
            <a:picLocks noChangeAspect="1" noChangeArrowheads="1"/>
          </p:cNvPicPr>
          <p:nvPr/>
        </p:nvPicPr>
        <p:blipFill>
          <a:blip r:embed="rId3" cstate="screen"/>
          <a:srcRect/>
          <a:stretch>
            <a:fillRect/>
          </a:stretch>
        </p:blipFill>
        <p:spPr bwMode="auto">
          <a:xfrm>
            <a:off x="157163" y="4122738"/>
            <a:ext cx="3502025" cy="2625725"/>
          </a:xfrm>
          <a:prstGeom prst="rect">
            <a:avLst/>
          </a:prstGeom>
          <a:noFill/>
          <a:ln w="9525">
            <a:noFill/>
            <a:miter lim="800000"/>
            <a:headEnd/>
            <a:tailEnd/>
          </a:ln>
        </p:spPr>
      </p:pic>
      <p:pic>
        <p:nvPicPr>
          <p:cNvPr id="24580" name="Picture 6" descr="C:\Users\Иван\Desktop\2013-02-19_230302.jpg"/>
          <p:cNvPicPr>
            <a:picLocks noChangeAspect="1" noChangeArrowheads="1"/>
          </p:cNvPicPr>
          <p:nvPr/>
        </p:nvPicPr>
        <p:blipFill>
          <a:blip r:embed="rId4" cstate="screen"/>
          <a:srcRect/>
          <a:stretch>
            <a:fillRect/>
          </a:stretch>
        </p:blipFill>
        <p:spPr bwMode="auto">
          <a:xfrm>
            <a:off x="3684588" y="492125"/>
            <a:ext cx="5365750" cy="6256338"/>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defRPr/>
            </a:pPr>
            <a:fld id="{000166A0-D22B-407D-95D7-CD49D17B3A0A}" type="slidenum">
              <a:rPr lang="ru-RU" smtClean="0"/>
              <a:pPr>
                <a:defRPr/>
              </a:pPr>
              <a:t>20</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Scale>
                                      <p:cBhvr>
                                        <p:cTn id="12"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
                                        </p:tgtEl>
                                        <p:attrNameLst>
                                          <p:attrName>ppt_x</p:attrName>
                                          <p:attrName>ppt_y</p:attrName>
                                        </p:attrNameLst>
                                      </p:cBhvr>
                                    </p:animMotion>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57188" y="2857500"/>
            <a:ext cx="6156325" cy="830263"/>
          </a:xfrm>
          <a:prstGeom prst="rect">
            <a:avLst/>
          </a:prstGeom>
          <a:noFill/>
        </p:spPr>
        <p:txBody>
          <a:bodyPr>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Болото – место рождения многих растений и животных.. </a:t>
            </a:r>
          </a:p>
        </p:txBody>
      </p:sp>
      <p:pic>
        <p:nvPicPr>
          <p:cNvPr id="8" name="Picture 3" descr="C:\Program Files (x86)\Microsoft Office\MEDIA\CAGCAT10\j0185604.wmf"/>
          <p:cNvPicPr>
            <a:picLocks noChangeAspect="1" noChangeArrowheads="1"/>
          </p:cNvPicPr>
          <p:nvPr/>
        </p:nvPicPr>
        <p:blipFill>
          <a:blip r:embed="rId2" cstate="screen"/>
          <a:srcRect/>
          <a:stretch>
            <a:fillRect/>
          </a:stretch>
        </p:blipFill>
        <p:spPr bwMode="auto">
          <a:xfrm>
            <a:off x="3608388" y="1370013"/>
            <a:ext cx="1335087" cy="1285875"/>
          </a:xfrm>
          <a:prstGeom prst="rect">
            <a:avLst/>
          </a:prstGeom>
          <a:noFill/>
          <a:ln w="9525">
            <a:noFill/>
            <a:miter lim="800000"/>
            <a:headEnd/>
            <a:tailEnd/>
          </a:ln>
        </p:spPr>
      </p:pic>
      <p:sp>
        <p:nvSpPr>
          <p:cNvPr id="11" name="Прямоугольник 10"/>
          <p:cNvSpPr/>
          <p:nvPr/>
        </p:nvSpPr>
        <p:spPr>
          <a:xfrm>
            <a:off x="3786188" y="5214938"/>
            <a:ext cx="4572000" cy="1200150"/>
          </a:xfrm>
          <a:prstGeom prst="rect">
            <a:avLst/>
          </a:prstGeom>
        </p:spPr>
        <p:txBody>
          <a:bodyPr>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Болото фильтрует воду, очищает её от вредных примесей</a:t>
            </a:r>
            <a:endParaRPr lang="ru-RU" sz="2400" b="1" dirty="0">
              <a:solidFill>
                <a:srgbClr val="C00000"/>
              </a:solidFill>
              <a:latin typeface="Bookman Old Style" pitchFamily="18" charset="0"/>
              <a:cs typeface="+mn-cs"/>
            </a:endParaRPr>
          </a:p>
        </p:txBody>
      </p:sp>
      <p:sp>
        <p:nvSpPr>
          <p:cNvPr id="4" name="TextBox 3"/>
          <p:cNvSpPr txBox="1"/>
          <p:nvPr/>
        </p:nvSpPr>
        <p:spPr>
          <a:xfrm>
            <a:off x="1849438" y="198438"/>
            <a:ext cx="5592762" cy="461962"/>
          </a:xfrm>
          <a:prstGeom prst="rect">
            <a:avLst/>
          </a:prstGeom>
          <a:noFill/>
        </p:spPr>
        <p:txBody>
          <a:bodyPr wrap="none">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МОЖНО ЛИ НАЗВАТЬ БОЛОТО…</a:t>
            </a:r>
          </a:p>
        </p:txBody>
      </p:sp>
      <p:sp>
        <p:nvSpPr>
          <p:cNvPr id="7" name="TextBox 6"/>
          <p:cNvSpPr txBox="1"/>
          <p:nvPr/>
        </p:nvSpPr>
        <p:spPr>
          <a:xfrm>
            <a:off x="3435350" y="908050"/>
            <a:ext cx="1719263" cy="461963"/>
          </a:xfrm>
          <a:prstGeom prst="rect">
            <a:avLst/>
          </a:prstGeom>
          <a:noFill/>
        </p:spPr>
        <p:txBody>
          <a:bodyPr wrap="none">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ДОМОМ?</a:t>
            </a:r>
          </a:p>
        </p:txBody>
      </p:sp>
      <p:sp>
        <p:nvSpPr>
          <p:cNvPr id="14" name="TextBox 13"/>
          <p:cNvSpPr txBox="1"/>
          <p:nvPr/>
        </p:nvSpPr>
        <p:spPr>
          <a:xfrm>
            <a:off x="539750" y="4056063"/>
            <a:ext cx="3887788" cy="461962"/>
          </a:xfrm>
          <a:prstGeom prst="rect">
            <a:avLst/>
          </a:prstGeom>
          <a:noFill/>
        </p:spPr>
        <p:txBody>
          <a:bodyPr>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ХОЛОДИЛЬНИКОМ?</a:t>
            </a:r>
          </a:p>
        </p:txBody>
      </p:sp>
      <p:sp>
        <p:nvSpPr>
          <p:cNvPr id="15" name="TextBox 14"/>
          <p:cNvSpPr txBox="1"/>
          <p:nvPr/>
        </p:nvSpPr>
        <p:spPr>
          <a:xfrm>
            <a:off x="107950" y="5084763"/>
            <a:ext cx="1617663" cy="461962"/>
          </a:xfrm>
          <a:prstGeom prst="rect">
            <a:avLst/>
          </a:prstGeom>
          <a:noFill/>
        </p:spPr>
        <p:txBody>
          <a:bodyPr wrap="none">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СИТОМ?</a:t>
            </a:r>
          </a:p>
        </p:txBody>
      </p:sp>
      <p:sp>
        <p:nvSpPr>
          <p:cNvPr id="16" name="TextBox 15"/>
          <p:cNvSpPr txBox="1"/>
          <p:nvPr/>
        </p:nvSpPr>
        <p:spPr>
          <a:xfrm>
            <a:off x="166688" y="836613"/>
            <a:ext cx="2444750" cy="461962"/>
          </a:xfrm>
          <a:prstGeom prst="rect">
            <a:avLst/>
          </a:prstGeom>
          <a:noFill/>
        </p:spPr>
        <p:txBody>
          <a:bodyPr wrap="none">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КОЛЫБЕЛЬЮ</a:t>
            </a:r>
          </a:p>
        </p:txBody>
      </p:sp>
      <p:sp>
        <p:nvSpPr>
          <p:cNvPr id="18" name="TextBox 17"/>
          <p:cNvSpPr txBox="1"/>
          <p:nvPr/>
        </p:nvSpPr>
        <p:spPr>
          <a:xfrm>
            <a:off x="6335713" y="1562100"/>
            <a:ext cx="2252662" cy="461963"/>
          </a:xfrm>
          <a:prstGeom prst="rect">
            <a:avLst/>
          </a:prstGeom>
          <a:noFill/>
        </p:spPr>
        <p:txBody>
          <a:bodyPr wrap="none">
            <a:spAutoFit/>
          </a:bodyPr>
          <a:lstStyle/>
          <a:p>
            <a:pPr fontAlgn="auto">
              <a:spcBef>
                <a:spcPts val="0"/>
              </a:spcBef>
              <a:spcAft>
                <a:spcPts val="0"/>
              </a:spcAft>
              <a:defRPr/>
            </a:pPr>
            <a:r>
              <a:rPr lang="ru-RU" sz="2400" b="1" dirty="0">
                <a:solidFill>
                  <a:srgbClr val="C00000"/>
                </a:solidFill>
                <a:effectLst>
                  <a:outerShdw blurRad="38100" dist="38100" dir="2700000" algn="tl">
                    <a:srgbClr val="000000">
                      <a:alpha val="43137"/>
                    </a:srgbClr>
                  </a:outerShdw>
                </a:effectLst>
                <a:latin typeface="Bookman Old Style" pitchFamily="18" charset="0"/>
                <a:cs typeface="+mn-cs"/>
              </a:rPr>
              <a:t>ПОДУШКОЙ</a:t>
            </a:r>
          </a:p>
        </p:txBody>
      </p:sp>
      <p:pic>
        <p:nvPicPr>
          <p:cNvPr id="25611" name="Picture 11" descr="C:\Users\Иван\Desktop\ВБУ\През\Фотки\i (3).jpg"/>
          <p:cNvPicPr>
            <a:picLocks noChangeAspect="1" noChangeArrowheads="1"/>
          </p:cNvPicPr>
          <p:nvPr/>
        </p:nvPicPr>
        <p:blipFill>
          <a:blip r:embed="rId3" cstate="screen"/>
          <a:srcRect/>
          <a:stretch>
            <a:fillRect/>
          </a:stretch>
        </p:blipFill>
        <p:spPr bwMode="auto">
          <a:xfrm>
            <a:off x="6732588" y="2000250"/>
            <a:ext cx="1419225" cy="1428750"/>
          </a:xfrm>
          <a:prstGeom prst="rect">
            <a:avLst/>
          </a:prstGeom>
          <a:noFill/>
          <a:ln w="9525">
            <a:noFill/>
            <a:miter lim="800000"/>
            <a:headEnd/>
            <a:tailEnd/>
          </a:ln>
        </p:spPr>
      </p:pic>
      <p:pic>
        <p:nvPicPr>
          <p:cNvPr id="25612" name="Picture 12" descr="C:\Users\Иван\Desktop\ВБУ\През\Фотки\i (1).jpg"/>
          <p:cNvPicPr>
            <a:picLocks noChangeAspect="1" noChangeArrowheads="1"/>
          </p:cNvPicPr>
          <p:nvPr/>
        </p:nvPicPr>
        <p:blipFill>
          <a:blip r:embed="rId4" cstate="screen"/>
          <a:srcRect/>
          <a:stretch>
            <a:fillRect/>
          </a:stretch>
        </p:blipFill>
        <p:spPr bwMode="auto">
          <a:xfrm>
            <a:off x="1663700" y="5205413"/>
            <a:ext cx="1895475" cy="1428750"/>
          </a:xfrm>
          <a:prstGeom prst="rect">
            <a:avLst/>
          </a:prstGeom>
          <a:noFill/>
          <a:ln w="9525">
            <a:noFill/>
            <a:miter lim="800000"/>
            <a:headEnd/>
            <a:tailEnd/>
          </a:ln>
        </p:spPr>
      </p:pic>
      <p:pic>
        <p:nvPicPr>
          <p:cNvPr id="25613" name="Picture 13" descr="C:\Users\Иван\Desktop\ВБУ\През\Фотки\i.jpg"/>
          <p:cNvPicPr>
            <a:picLocks noChangeAspect="1" noChangeArrowheads="1"/>
          </p:cNvPicPr>
          <p:nvPr/>
        </p:nvPicPr>
        <p:blipFill>
          <a:blip r:embed="rId5" cstate="screen"/>
          <a:srcRect/>
          <a:stretch>
            <a:fillRect/>
          </a:stretch>
        </p:blipFill>
        <p:spPr bwMode="auto">
          <a:xfrm>
            <a:off x="739775" y="1285875"/>
            <a:ext cx="1181100" cy="1428750"/>
          </a:xfrm>
          <a:prstGeom prst="rect">
            <a:avLst/>
          </a:prstGeom>
          <a:noFill/>
          <a:ln w="9525">
            <a:noFill/>
            <a:miter lim="800000"/>
            <a:headEnd/>
            <a:tailEnd/>
          </a:ln>
        </p:spPr>
      </p:pic>
      <p:pic>
        <p:nvPicPr>
          <p:cNvPr id="25614" name="Picture 14" descr="C:\Users\Иван\Desktop\ВБУ\През\Фотки\i (2).jpg"/>
          <p:cNvPicPr>
            <a:picLocks noChangeAspect="1" noChangeArrowheads="1"/>
          </p:cNvPicPr>
          <p:nvPr/>
        </p:nvPicPr>
        <p:blipFill>
          <a:blip r:embed="rId6" cstate="screen"/>
          <a:srcRect/>
          <a:stretch>
            <a:fillRect/>
          </a:stretch>
        </p:blipFill>
        <p:spPr bwMode="auto">
          <a:xfrm>
            <a:off x="4167188" y="3656013"/>
            <a:ext cx="1905000" cy="1428750"/>
          </a:xfrm>
          <a:prstGeom prst="rect">
            <a:avLst/>
          </a:prstGeom>
          <a:noFill/>
          <a:ln w="9525">
            <a:noFill/>
            <a:miter lim="800000"/>
            <a:headEnd/>
            <a:tailEnd/>
          </a:ln>
        </p:spPr>
      </p:pic>
      <p:sp>
        <p:nvSpPr>
          <p:cNvPr id="17" name="Номер слайда 16"/>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21</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withGroup">
                            <p:stCondLst>
                              <p:cond delay="0"/>
                            </p:stCondLst>
                            <p:childTnLst>
                              <p:par>
                                <p:cTn id="12" presetID="3" presetClass="entr" presetSubtype="1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linds(horizontal)">
                                      <p:cBhvr>
                                        <p:cTn id="14" dur="500"/>
                                        <p:tgtEl>
                                          <p:spTgt spid="8"/>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5"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2000"/>
                                        <p:tgtEl>
                                          <p:spTgt spid="11"/>
                                        </p:tgtEl>
                                      </p:cBhvr>
                                    </p:animEffect>
                                    <p:anim calcmode="lin" valueType="num">
                                      <p:cBhvr>
                                        <p:cTn id="20" dur="2000" fill="hold"/>
                                        <p:tgtEl>
                                          <p:spTgt spid="11"/>
                                        </p:tgtEl>
                                        <p:attrNameLst>
                                          <p:attrName>style.rotation</p:attrName>
                                        </p:attrNameLst>
                                      </p:cBhvr>
                                      <p:tavLst>
                                        <p:tav tm="0">
                                          <p:val>
                                            <p:fltVal val="720"/>
                                          </p:val>
                                        </p:tav>
                                        <p:tav tm="100000">
                                          <p:val>
                                            <p:fltVal val="0"/>
                                          </p:val>
                                        </p:tav>
                                      </p:tavLst>
                                    </p:anim>
                                    <p:anim calcmode="lin" valueType="num">
                                      <p:cBhvr>
                                        <p:cTn id="21" dur="2000" fill="hold"/>
                                        <p:tgtEl>
                                          <p:spTgt spid="11"/>
                                        </p:tgtEl>
                                        <p:attrNameLst>
                                          <p:attrName>ppt_h</p:attrName>
                                        </p:attrNameLst>
                                      </p:cBhvr>
                                      <p:tavLst>
                                        <p:tav tm="0">
                                          <p:val>
                                            <p:fltVal val="0"/>
                                          </p:val>
                                        </p:tav>
                                        <p:tav tm="100000">
                                          <p:val>
                                            <p:strVal val="#ppt_h"/>
                                          </p:val>
                                        </p:tav>
                                      </p:tavLst>
                                    </p:anim>
                                    <p:anim calcmode="lin" valueType="num">
                                      <p:cBhvr>
                                        <p:cTn id="22" dur="20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Прямоугольник 3"/>
          <p:cNvPicPr>
            <a:picLocks noChangeArrowheads="1"/>
          </p:cNvPicPr>
          <p:nvPr/>
        </p:nvPicPr>
        <p:blipFill>
          <a:blip r:embed="rId2" cstate="screen"/>
          <a:srcRect/>
          <a:stretch>
            <a:fillRect/>
          </a:stretch>
        </p:blipFill>
        <p:spPr bwMode="auto">
          <a:xfrm>
            <a:off x="1547813" y="1773238"/>
            <a:ext cx="5827712" cy="2779712"/>
          </a:xfrm>
          <a:prstGeom prst="rect">
            <a:avLst/>
          </a:prstGeom>
          <a:noFill/>
          <a:ln w="9525">
            <a:noFill/>
            <a:miter lim="800000"/>
            <a:headEnd/>
            <a:tailEnd/>
          </a:ln>
        </p:spPr>
      </p:pic>
      <p:sp>
        <p:nvSpPr>
          <p:cNvPr id="3" name="Номер слайда 2"/>
          <p:cNvSpPr>
            <a:spLocks noGrp="1"/>
          </p:cNvSpPr>
          <p:nvPr>
            <p:ph type="sldNum" sz="quarter" idx="12"/>
          </p:nvPr>
        </p:nvSpPr>
        <p:spPr/>
        <p:txBody>
          <a:bodyPr/>
          <a:lstStyle/>
          <a:p>
            <a:pPr>
              <a:defRPr/>
            </a:pPr>
            <a:fld id="{D8EB44FF-23C8-4F96-AEA5-AF188FB30DDC}" type="slidenum">
              <a:rPr lang="ru-RU" smtClean="0">
                <a:solidFill>
                  <a:schemeClr val="bg1"/>
                </a:solidFill>
              </a:rPr>
              <a:pPr>
                <a:defRPr/>
              </a:pPr>
              <a:t>22</a:t>
            </a:fld>
            <a:endParaRPr lang="ru-RU">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 descr="D:\ОПРЕДЕЛИТЕЛЬ\Флора\фото Сидоровой С.О\болотник короткоплодный или водяная звёздочка.jpg"/>
          <p:cNvPicPr>
            <a:picLocks noChangeAspect="1" noChangeArrowheads="1"/>
          </p:cNvPicPr>
          <p:nvPr/>
        </p:nvPicPr>
        <p:blipFill>
          <a:blip r:embed="rId2" cstate="screen"/>
          <a:srcRect/>
          <a:stretch>
            <a:fillRect/>
          </a:stretch>
        </p:blipFill>
        <p:spPr bwMode="auto">
          <a:xfrm>
            <a:off x="0" y="0"/>
            <a:ext cx="9144000" cy="6858000"/>
          </a:xfrm>
          <a:prstGeom prst="rect">
            <a:avLst/>
          </a:prstGeom>
          <a:noFill/>
          <a:ln w="9525">
            <a:noFill/>
            <a:miter lim="800000"/>
            <a:headEnd/>
            <a:tailEnd/>
          </a:ln>
        </p:spPr>
      </p:pic>
      <p:pic>
        <p:nvPicPr>
          <p:cNvPr id="3" name="Прямоугольник 2"/>
          <p:cNvPicPr>
            <a:picLocks noChangeArrowheads="1"/>
          </p:cNvPicPr>
          <p:nvPr/>
        </p:nvPicPr>
        <p:blipFill>
          <a:blip r:embed="rId3" cstate="screen"/>
          <a:srcRect/>
          <a:stretch>
            <a:fillRect/>
          </a:stretch>
        </p:blipFill>
        <p:spPr bwMode="auto">
          <a:xfrm>
            <a:off x="1547813" y="5284788"/>
            <a:ext cx="7577137" cy="1201737"/>
          </a:xfrm>
          <a:prstGeom prst="rect">
            <a:avLst/>
          </a:prstGeom>
          <a:noFill/>
          <a:ln w="9525">
            <a:noFill/>
            <a:miter lim="800000"/>
            <a:headEnd/>
            <a:tailEnd/>
          </a:ln>
        </p:spPr>
      </p:pic>
      <p:sp>
        <p:nvSpPr>
          <p:cNvPr id="4" name="Номер слайда 3"/>
          <p:cNvSpPr>
            <a:spLocks noGrp="1"/>
          </p:cNvSpPr>
          <p:nvPr>
            <p:ph type="sldNum" sz="quarter" idx="12"/>
          </p:nvPr>
        </p:nvSpPr>
        <p:spPr/>
        <p:txBody>
          <a:bodyPr/>
          <a:lstStyle/>
          <a:p>
            <a:pPr>
              <a:defRPr/>
            </a:pPr>
            <a:fld id="{000166A0-D22B-407D-95D7-CD49D17B3A0A}" type="slidenum">
              <a:rPr lang="ru-RU" smtClean="0"/>
              <a:pPr>
                <a:defRPr/>
              </a:pPr>
              <a:t>23</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ОПРЕДЕЛИТЕЛЬ\Флора\фото Сидоровой С.О\ряска малая.jpg"/>
          <p:cNvPicPr>
            <a:picLocks noChangeAspect="1" noChangeArrowheads="1"/>
          </p:cNvPicPr>
          <p:nvPr/>
        </p:nvPicPr>
        <p:blipFill>
          <a:blip r:embed="rId2" cstate="screen"/>
          <a:srcRect/>
          <a:stretch>
            <a:fillRect/>
          </a:stretch>
        </p:blipFill>
        <p:spPr bwMode="auto">
          <a:xfrm>
            <a:off x="4211638" y="188913"/>
            <a:ext cx="2095500" cy="2792412"/>
          </a:xfrm>
          <a:prstGeom prst="rect">
            <a:avLst/>
          </a:prstGeom>
          <a:noFill/>
          <a:ln w="9525">
            <a:noFill/>
            <a:miter lim="800000"/>
            <a:headEnd/>
            <a:tailEnd/>
          </a:ln>
        </p:spPr>
      </p:pic>
      <p:pic>
        <p:nvPicPr>
          <p:cNvPr id="32769" name="Picture 1" descr="D:\ОПРЕДЕЛИТЕЛЬ\Флора\фото Сидоровой С.О\рогоз широколистный.JPG"/>
          <p:cNvPicPr>
            <a:picLocks noChangeAspect="1" noChangeArrowheads="1"/>
          </p:cNvPicPr>
          <p:nvPr/>
        </p:nvPicPr>
        <p:blipFill>
          <a:blip r:embed="rId3" cstate="screen"/>
          <a:srcRect/>
          <a:stretch>
            <a:fillRect/>
          </a:stretch>
        </p:blipFill>
        <p:spPr bwMode="auto">
          <a:xfrm>
            <a:off x="6659563" y="188913"/>
            <a:ext cx="2055812" cy="2792412"/>
          </a:xfrm>
          <a:prstGeom prst="rect">
            <a:avLst/>
          </a:prstGeom>
          <a:noFill/>
          <a:ln w="9525">
            <a:noFill/>
            <a:miter lim="800000"/>
            <a:headEnd/>
            <a:tailEnd/>
          </a:ln>
        </p:spPr>
      </p:pic>
      <p:pic>
        <p:nvPicPr>
          <p:cNvPr id="32770" name="Picture 2" descr="D:\ОПРЕДЕЛИТЕЛЬ\Флора\фото Сидоровой С.О\рдест плавающий.JPG"/>
          <p:cNvPicPr>
            <a:picLocks noChangeAspect="1" noChangeArrowheads="1"/>
          </p:cNvPicPr>
          <p:nvPr/>
        </p:nvPicPr>
        <p:blipFill>
          <a:blip r:embed="rId4" cstate="screen"/>
          <a:srcRect/>
          <a:stretch>
            <a:fillRect/>
          </a:stretch>
        </p:blipFill>
        <p:spPr bwMode="auto">
          <a:xfrm>
            <a:off x="131763" y="3125788"/>
            <a:ext cx="2624137" cy="3500437"/>
          </a:xfrm>
          <a:prstGeom prst="rect">
            <a:avLst/>
          </a:prstGeom>
          <a:noFill/>
          <a:ln w="9525">
            <a:noFill/>
            <a:miter lim="800000"/>
            <a:headEnd/>
            <a:tailEnd/>
          </a:ln>
        </p:spPr>
      </p:pic>
      <p:pic>
        <p:nvPicPr>
          <p:cNvPr id="32771" name="Picture 3" descr="D:\ОПРЕДЕЛИТЕЛЬ\Флора\фото Сидоровой С.О\Кубышка жёлтая (3).jpg"/>
          <p:cNvPicPr>
            <a:picLocks noChangeAspect="1" noChangeArrowheads="1"/>
          </p:cNvPicPr>
          <p:nvPr/>
        </p:nvPicPr>
        <p:blipFill>
          <a:blip r:embed="rId5" cstate="screen"/>
          <a:srcRect/>
          <a:stretch>
            <a:fillRect/>
          </a:stretch>
        </p:blipFill>
        <p:spPr bwMode="auto">
          <a:xfrm>
            <a:off x="6089650" y="3125788"/>
            <a:ext cx="2625725" cy="3500437"/>
          </a:xfrm>
          <a:prstGeom prst="rect">
            <a:avLst/>
          </a:prstGeom>
          <a:noFill/>
          <a:ln w="9525">
            <a:noFill/>
            <a:miter lim="800000"/>
            <a:headEnd/>
            <a:tailEnd/>
          </a:ln>
        </p:spPr>
      </p:pic>
      <p:pic>
        <p:nvPicPr>
          <p:cNvPr id="32772" name="Picture 4" descr="D:\ДЛЯ ВЫСТАВКИ\Кувшинка чистобелая.jpg"/>
          <p:cNvPicPr>
            <a:picLocks noChangeAspect="1" noChangeArrowheads="1"/>
          </p:cNvPicPr>
          <p:nvPr/>
        </p:nvPicPr>
        <p:blipFill>
          <a:blip r:embed="rId6" cstate="screen"/>
          <a:srcRect/>
          <a:stretch>
            <a:fillRect/>
          </a:stretch>
        </p:blipFill>
        <p:spPr bwMode="auto">
          <a:xfrm>
            <a:off x="131763" y="188913"/>
            <a:ext cx="3722687" cy="2792412"/>
          </a:xfrm>
          <a:prstGeom prst="rect">
            <a:avLst/>
          </a:prstGeom>
          <a:noFill/>
          <a:ln w="9525">
            <a:noFill/>
            <a:miter lim="800000"/>
            <a:headEnd/>
            <a:tailEnd/>
          </a:ln>
        </p:spPr>
      </p:pic>
      <p:sp>
        <p:nvSpPr>
          <p:cNvPr id="4" name="TextBox 3"/>
          <p:cNvSpPr txBox="1">
            <a:spLocks noChangeArrowheads="1"/>
          </p:cNvSpPr>
          <p:nvPr/>
        </p:nvSpPr>
        <p:spPr bwMode="auto">
          <a:xfrm>
            <a:off x="2484438" y="3284538"/>
            <a:ext cx="3932237" cy="2801937"/>
          </a:xfrm>
          <a:prstGeom prst="rect">
            <a:avLst/>
          </a:prstGeom>
          <a:noFill/>
          <a:ln w="9525">
            <a:noFill/>
            <a:miter lim="800000"/>
            <a:headEnd/>
            <a:tailEnd/>
          </a:ln>
        </p:spPr>
        <p:txBody>
          <a:bodyPr wrap="none">
            <a:spAutoFit/>
          </a:bodyPr>
          <a:lstStyle/>
          <a:p>
            <a:pPr algn="ctr"/>
            <a:r>
              <a:rPr lang="ru-RU" sz="4400" b="1">
                <a:solidFill>
                  <a:schemeClr val="bg1"/>
                </a:solidFill>
                <a:latin typeface="Bookman Old Style" pitchFamily="18" charset="0"/>
              </a:rPr>
              <a:t>НАЗОВИТЕ</a:t>
            </a:r>
          </a:p>
          <a:p>
            <a:pPr algn="ctr"/>
            <a:r>
              <a:rPr lang="ru-RU" sz="4400" b="1">
                <a:solidFill>
                  <a:schemeClr val="bg1"/>
                </a:solidFill>
                <a:latin typeface="Bookman Old Style" pitchFamily="18" charset="0"/>
              </a:rPr>
              <a:t> ЭТИ</a:t>
            </a:r>
          </a:p>
          <a:p>
            <a:pPr algn="ctr"/>
            <a:r>
              <a:rPr lang="ru-RU" sz="4400" b="1">
                <a:solidFill>
                  <a:schemeClr val="bg1"/>
                </a:solidFill>
                <a:latin typeface="Bookman Old Style" pitchFamily="18" charset="0"/>
              </a:rPr>
              <a:t> ВОДНЫЕ</a:t>
            </a:r>
          </a:p>
          <a:p>
            <a:pPr algn="ctr"/>
            <a:r>
              <a:rPr lang="ru-RU" sz="4400" b="1">
                <a:solidFill>
                  <a:schemeClr val="bg1"/>
                </a:solidFill>
                <a:latin typeface="Bookman Old Style" pitchFamily="18" charset="0"/>
              </a:rPr>
              <a:t> РАСТЕНИЯ </a:t>
            </a:r>
          </a:p>
        </p:txBody>
      </p:sp>
      <p:sp>
        <p:nvSpPr>
          <p:cNvPr id="8" name="Номер слайда 7"/>
          <p:cNvSpPr>
            <a:spLocks noGrp="1"/>
          </p:cNvSpPr>
          <p:nvPr>
            <p:ph type="sldNum" sz="quarter" idx="12"/>
          </p:nvPr>
        </p:nvSpPr>
        <p:spPr>
          <a:xfrm>
            <a:off x="8244408" y="6093296"/>
            <a:ext cx="609600" cy="457200"/>
          </a:xfrm>
        </p:spPr>
        <p:txBody>
          <a:bodyPr/>
          <a:lstStyle/>
          <a:p>
            <a:pPr>
              <a:defRPr/>
            </a:pPr>
            <a:fld id="{000166A0-D22B-407D-95D7-CD49D17B3A0A}" type="slidenum">
              <a:rPr lang="ru-RU" smtClean="0">
                <a:solidFill>
                  <a:schemeClr val="tx1"/>
                </a:solidFill>
              </a:rPr>
              <a:pPr>
                <a:defRPr/>
              </a:pPr>
              <a:t>24</a:t>
            </a:fld>
            <a:endParaRPr lang="ru-RU"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70" decel="100000"/>
                                        <p:tgtEl>
                                          <p:spTgt spid="2"/>
                                        </p:tgtEl>
                                      </p:cBhvr>
                                    </p:animEffect>
                                    <p:animScale>
                                      <p:cBhvr>
                                        <p:cTn id="8" dur="770" decel="100000"/>
                                        <p:tgtEl>
                                          <p:spTgt spid="2"/>
                                        </p:tgtEl>
                                      </p:cBhvr>
                                      <p:from x="10000" y="10000"/>
                                      <p:to x="200000" y="450000"/>
                                    </p:animScale>
                                    <p:animScale>
                                      <p:cBhvr>
                                        <p:cTn id="9" dur="1230" accel="100000" fill="hold">
                                          <p:stCondLst>
                                            <p:cond delay="770"/>
                                          </p:stCondLst>
                                        </p:cTn>
                                        <p:tgtEl>
                                          <p:spTgt spid="2"/>
                                        </p:tgtEl>
                                      </p:cBhvr>
                                      <p:from x="200000" y="450000"/>
                                      <p:to x="100000" y="100000"/>
                                    </p:animScale>
                                    <p:set>
                                      <p:cBhvr>
                                        <p:cTn id="10" dur="770" fill="hold"/>
                                        <p:tgtEl>
                                          <p:spTgt spid="2"/>
                                        </p:tgtEl>
                                        <p:attrNameLst>
                                          <p:attrName>ppt_x</p:attrName>
                                        </p:attrNameLst>
                                      </p:cBhvr>
                                      <p:to>
                                        <p:strVal val="(0.5)"/>
                                      </p:to>
                                    </p:set>
                                    <p:anim from="(0.5)" to="(#ppt_x)" calcmode="lin" valueType="num">
                                      <p:cBhvr>
                                        <p:cTn id="11" dur="1230" accel="100000" fill="hold">
                                          <p:stCondLst>
                                            <p:cond delay="770"/>
                                          </p:stCondLst>
                                        </p:cTn>
                                        <p:tgtEl>
                                          <p:spTgt spid="2"/>
                                        </p:tgtEl>
                                        <p:attrNameLst>
                                          <p:attrName>ppt_x</p:attrName>
                                        </p:attrNameLst>
                                      </p:cBhvr>
                                    </p:anim>
                                    <p:set>
                                      <p:cBhvr>
                                        <p:cTn id="12" dur="770" fill="hold"/>
                                        <p:tgtEl>
                                          <p:spTgt spid="2"/>
                                        </p:tgtEl>
                                        <p:attrNameLst>
                                          <p:attrName>ppt_y</p:attrName>
                                        </p:attrNameLst>
                                      </p:cBhvr>
                                      <p:to>
                                        <p:strVal val="(#ppt_y+0.4)"/>
                                      </p:to>
                                    </p:set>
                                    <p:anim from="(#ppt_y+0.4)" to="(#ppt_y)" calcmode="lin" valueType="num">
                                      <p:cBhvr>
                                        <p:cTn id="13" dur="1230" accel="100000" fill="hold">
                                          <p:stCondLst>
                                            <p:cond delay="770"/>
                                          </p:stCondLst>
                                        </p:cTn>
                                        <p:tgtEl>
                                          <p:spTgt spid="2"/>
                                        </p:tgtEl>
                                        <p:attrNameLst>
                                          <p:attrName>ppt_y</p:attrName>
                                        </p:attrNameLst>
                                      </p:cBhvr>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58" presetClass="entr" presetSubtype="0" accel="100000" fill="hold" nodeType="clickEffect">
                                  <p:stCondLst>
                                    <p:cond delay="0"/>
                                  </p:stCondLst>
                                  <p:childTnLst>
                                    <p:set>
                                      <p:cBhvr>
                                        <p:cTn id="17" dur="1" fill="hold">
                                          <p:stCondLst>
                                            <p:cond delay="0"/>
                                          </p:stCondLst>
                                        </p:cTn>
                                        <p:tgtEl>
                                          <p:spTgt spid="32769"/>
                                        </p:tgtEl>
                                        <p:attrNameLst>
                                          <p:attrName>style.visibility</p:attrName>
                                        </p:attrNameLst>
                                      </p:cBhvr>
                                      <p:to>
                                        <p:strVal val="visible"/>
                                      </p:to>
                                    </p:set>
                                    <p:anim calcmode="lin" valueType="num">
                                      <p:cBhvr>
                                        <p:cTn id="18" dur="500" fill="hold"/>
                                        <p:tgtEl>
                                          <p:spTgt spid="32769"/>
                                        </p:tgtEl>
                                        <p:attrNameLst>
                                          <p:attrName>ppt_w</p:attrName>
                                        </p:attrNameLst>
                                      </p:cBhvr>
                                      <p:tavLst>
                                        <p:tav tm="0">
                                          <p:val>
                                            <p:strVal val="#ppt_w*2.5"/>
                                          </p:val>
                                        </p:tav>
                                        <p:tav tm="100000">
                                          <p:val>
                                            <p:strVal val="#ppt_w"/>
                                          </p:val>
                                        </p:tav>
                                      </p:tavLst>
                                    </p:anim>
                                    <p:anim calcmode="lin" valueType="num">
                                      <p:cBhvr>
                                        <p:cTn id="19" dur="500" fill="hold"/>
                                        <p:tgtEl>
                                          <p:spTgt spid="32769"/>
                                        </p:tgtEl>
                                        <p:attrNameLst>
                                          <p:attrName>ppt_h</p:attrName>
                                        </p:attrNameLst>
                                      </p:cBhvr>
                                      <p:tavLst>
                                        <p:tav tm="0">
                                          <p:val>
                                            <p:strVal val="#ppt_h*0.01"/>
                                          </p:val>
                                        </p:tav>
                                        <p:tav tm="100000">
                                          <p:val>
                                            <p:strVal val="#ppt_h"/>
                                          </p:val>
                                        </p:tav>
                                      </p:tavLst>
                                    </p:anim>
                                    <p:anim calcmode="lin" valueType="num">
                                      <p:cBhvr>
                                        <p:cTn id="20" dur="500" fill="hold"/>
                                        <p:tgtEl>
                                          <p:spTgt spid="32769"/>
                                        </p:tgtEl>
                                        <p:attrNameLst>
                                          <p:attrName>ppt_x</p:attrName>
                                        </p:attrNameLst>
                                      </p:cBhvr>
                                      <p:tavLst>
                                        <p:tav tm="0">
                                          <p:val>
                                            <p:strVal val="#ppt_x"/>
                                          </p:val>
                                        </p:tav>
                                        <p:tav tm="100000">
                                          <p:val>
                                            <p:strVal val="#ppt_x"/>
                                          </p:val>
                                        </p:tav>
                                      </p:tavLst>
                                    </p:anim>
                                    <p:anim calcmode="lin" valueType="num">
                                      <p:cBhvr>
                                        <p:cTn id="21" dur="500" fill="hold"/>
                                        <p:tgtEl>
                                          <p:spTgt spid="32769"/>
                                        </p:tgtEl>
                                        <p:attrNameLst>
                                          <p:attrName>ppt_y</p:attrName>
                                        </p:attrNameLst>
                                      </p:cBhvr>
                                      <p:tavLst>
                                        <p:tav tm="0">
                                          <p:val>
                                            <p:strVal val="#ppt_h+1"/>
                                          </p:val>
                                        </p:tav>
                                        <p:tav tm="100000">
                                          <p:val>
                                            <p:strVal val="#ppt_y"/>
                                          </p:val>
                                        </p:tav>
                                      </p:tavLst>
                                    </p:anim>
                                    <p:animEffect transition="in" filter="fade">
                                      <p:cBhvr>
                                        <p:cTn id="22" dur="500"/>
                                        <p:tgtEl>
                                          <p:spTgt spid="3276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2" presetClass="entr" presetSubtype="0" fill="hold" nodeType="clickEffect">
                                  <p:stCondLst>
                                    <p:cond delay="0"/>
                                  </p:stCondLst>
                                  <p:childTnLst>
                                    <p:set>
                                      <p:cBhvr>
                                        <p:cTn id="26" dur="1" fill="hold">
                                          <p:stCondLst>
                                            <p:cond delay="0"/>
                                          </p:stCondLst>
                                        </p:cTn>
                                        <p:tgtEl>
                                          <p:spTgt spid="32770"/>
                                        </p:tgtEl>
                                        <p:attrNameLst>
                                          <p:attrName>style.visibility</p:attrName>
                                        </p:attrNameLst>
                                      </p:cBhvr>
                                      <p:to>
                                        <p:strVal val="visible"/>
                                      </p:to>
                                    </p:set>
                                    <p:animScale>
                                      <p:cBhvr>
                                        <p:cTn id="27" dur="1000" decel="50000" fill="hold">
                                          <p:stCondLst>
                                            <p:cond delay="0"/>
                                          </p:stCondLst>
                                        </p:cTn>
                                        <p:tgtEl>
                                          <p:spTgt spid="327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2770"/>
                                        </p:tgtEl>
                                        <p:attrNameLst>
                                          <p:attrName>ppt_x</p:attrName>
                                          <p:attrName>ppt_y</p:attrName>
                                        </p:attrNameLst>
                                      </p:cBhvr>
                                    </p:animMotion>
                                    <p:animEffect transition="in" filter="fade">
                                      <p:cBhvr>
                                        <p:cTn id="29" dur="1000"/>
                                        <p:tgtEl>
                                          <p:spTgt spid="3277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1" presetClass="entr" presetSubtype="0" fill="hold" nodeType="clickEffect">
                                  <p:stCondLst>
                                    <p:cond delay="0"/>
                                  </p:stCondLst>
                                  <p:childTnLst>
                                    <p:set>
                                      <p:cBhvr>
                                        <p:cTn id="33" dur="1" fill="hold">
                                          <p:stCondLst>
                                            <p:cond delay="0"/>
                                          </p:stCondLst>
                                        </p:cTn>
                                        <p:tgtEl>
                                          <p:spTgt spid="32771"/>
                                        </p:tgtEl>
                                        <p:attrNameLst>
                                          <p:attrName>style.visibility</p:attrName>
                                        </p:attrNameLst>
                                      </p:cBhvr>
                                      <p:to>
                                        <p:strVal val="visible"/>
                                      </p:to>
                                    </p:set>
                                    <p:animEffect transition="in" filter="fade">
                                      <p:cBhvr>
                                        <p:cTn id="34" dur="770" decel="100000"/>
                                        <p:tgtEl>
                                          <p:spTgt spid="32771"/>
                                        </p:tgtEl>
                                      </p:cBhvr>
                                    </p:animEffect>
                                    <p:animScale>
                                      <p:cBhvr>
                                        <p:cTn id="35" dur="770" decel="100000"/>
                                        <p:tgtEl>
                                          <p:spTgt spid="32771"/>
                                        </p:tgtEl>
                                      </p:cBhvr>
                                      <p:from x="10000" y="10000"/>
                                      <p:to x="200000" y="450000"/>
                                    </p:animScale>
                                    <p:animScale>
                                      <p:cBhvr>
                                        <p:cTn id="36" dur="1230" accel="100000" fill="hold">
                                          <p:stCondLst>
                                            <p:cond delay="770"/>
                                          </p:stCondLst>
                                        </p:cTn>
                                        <p:tgtEl>
                                          <p:spTgt spid="32771"/>
                                        </p:tgtEl>
                                      </p:cBhvr>
                                      <p:from x="200000" y="450000"/>
                                      <p:to x="100000" y="100000"/>
                                    </p:animScale>
                                    <p:set>
                                      <p:cBhvr>
                                        <p:cTn id="37" dur="770" fill="hold"/>
                                        <p:tgtEl>
                                          <p:spTgt spid="32771"/>
                                        </p:tgtEl>
                                        <p:attrNameLst>
                                          <p:attrName>ppt_x</p:attrName>
                                        </p:attrNameLst>
                                      </p:cBhvr>
                                      <p:to>
                                        <p:strVal val="(0.5)"/>
                                      </p:to>
                                    </p:set>
                                    <p:anim from="(0.5)" to="(#ppt_x)" calcmode="lin" valueType="num">
                                      <p:cBhvr>
                                        <p:cTn id="38" dur="1230" accel="100000" fill="hold">
                                          <p:stCondLst>
                                            <p:cond delay="770"/>
                                          </p:stCondLst>
                                        </p:cTn>
                                        <p:tgtEl>
                                          <p:spTgt spid="32771"/>
                                        </p:tgtEl>
                                        <p:attrNameLst>
                                          <p:attrName>ppt_x</p:attrName>
                                        </p:attrNameLst>
                                      </p:cBhvr>
                                    </p:anim>
                                    <p:set>
                                      <p:cBhvr>
                                        <p:cTn id="39" dur="770" fill="hold"/>
                                        <p:tgtEl>
                                          <p:spTgt spid="32771"/>
                                        </p:tgtEl>
                                        <p:attrNameLst>
                                          <p:attrName>ppt_y</p:attrName>
                                        </p:attrNameLst>
                                      </p:cBhvr>
                                      <p:to>
                                        <p:strVal val="(#ppt_y+0.4)"/>
                                      </p:to>
                                    </p:set>
                                    <p:anim from="(#ppt_y+0.4)" to="(#ppt_y)" calcmode="lin" valueType="num">
                                      <p:cBhvr>
                                        <p:cTn id="40" dur="1230" accel="100000" fill="hold">
                                          <p:stCondLst>
                                            <p:cond delay="770"/>
                                          </p:stCondLst>
                                        </p:cTn>
                                        <p:tgtEl>
                                          <p:spTgt spid="32771"/>
                                        </p:tgtEl>
                                        <p:attrNameLst>
                                          <p:attrName>ppt_y</p:attrName>
                                        </p:attrNameLst>
                                      </p:cBhvr>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12" fill="hold" nodeType="clickEffect">
                                  <p:stCondLst>
                                    <p:cond delay="0"/>
                                  </p:stCondLst>
                                  <p:childTnLst>
                                    <p:set>
                                      <p:cBhvr>
                                        <p:cTn id="44" dur="1" fill="hold">
                                          <p:stCondLst>
                                            <p:cond delay="0"/>
                                          </p:stCondLst>
                                        </p:cTn>
                                        <p:tgtEl>
                                          <p:spTgt spid="32772"/>
                                        </p:tgtEl>
                                        <p:attrNameLst>
                                          <p:attrName>style.visibility</p:attrName>
                                        </p:attrNameLst>
                                      </p:cBhvr>
                                      <p:to>
                                        <p:strVal val="visible"/>
                                      </p:to>
                                    </p:set>
                                    <p:animEffect transition="in" filter="strips(downLeft)">
                                      <p:cBhvr>
                                        <p:cTn id="45" dur="500"/>
                                        <p:tgtEl>
                                          <p:spTgt spid="3277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7" presetClass="entr" presetSubtype="0" fill="hold" nodeType="clickEffect">
                                  <p:stCondLst>
                                    <p:cond delay="0"/>
                                  </p:stCondLst>
                                  <p:childTnLst>
                                    <p:set>
                                      <p:cBhvr>
                                        <p:cTn id="49" dur="1" fill="hold">
                                          <p:stCondLst>
                                            <p:cond delay="0"/>
                                          </p:stCondLst>
                                        </p:cTn>
                                        <p:tgtEl>
                                          <p:spTgt spid="4">
                                            <p:txEl>
                                              <p:pRg st="0" end="0"/>
                                            </p:txEl>
                                          </p:spTgt>
                                        </p:tgtEl>
                                        <p:attrNameLst>
                                          <p:attrName>style.visibility</p:attrName>
                                        </p:attrNameLst>
                                      </p:cBhvr>
                                      <p:to>
                                        <p:strVal val="visible"/>
                                      </p:to>
                                    </p:set>
                                    <p:animEffect transition="in" filter="fade">
                                      <p:cBhvr>
                                        <p:cTn id="50" dur="1000"/>
                                        <p:tgtEl>
                                          <p:spTgt spid="4">
                                            <p:txEl>
                                              <p:pRg st="0" end="0"/>
                                            </p:txEl>
                                          </p:spTgt>
                                        </p:tgtEl>
                                      </p:cBhvr>
                                    </p:animEffect>
                                    <p:anim calcmode="lin" valueType="num">
                                      <p:cBhvr>
                                        <p:cTn id="51"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52"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par>
                                <p:cTn id="54" presetID="37" presetClass="entr" presetSubtype="0" fill="hold" nodeType="withEffect">
                                  <p:stCondLst>
                                    <p:cond delay="0"/>
                                  </p:stCondLst>
                                  <p:childTnLst>
                                    <p:set>
                                      <p:cBhvr>
                                        <p:cTn id="55" dur="1" fill="hold">
                                          <p:stCondLst>
                                            <p:cond delay="0"/>
                                          </p:stCondLst>
                                        </p:cTn>
                                        <p:tgtEl>
                                          <p:spTgt spid="4">
                                            <p:txEl>
                                              <p:pRg st="1" end="1"/>
                                            </p:txEl>
                                          </p:spTgt>
                                        </p:tgtEl>
                                        <p:attrNameLst>
                                          <p:attrName>style.visibility</p:attrName>
                                        </p:attrNameLst>
                                      </p:cBhvr>
                                      <p:to>
                                        <p:strVal val="visible"/>
                                      </p:to>
                                    </p:set>
                                    <p:animEffect transition="in" filter="fade">
                                      <p:cBhvr>
                                        <p:cTn id="56" dur="1000"/>
                                        <p:tgtEl>
                                          <p:spTgt spid="4">
                                            <p:txEl>
                                              <p:pRg st="1" end="1"/>
                                            </p:txEl>
                                          </p:spTgt>
                                        </p:tgtEl>
                                      </p:cBhvr>
                                    </p:animEffect>
                                    <p:anim calcmode="lin" valueType="num">
                                      <p:cBhvr>
                                        <p:cTn id="5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8"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par>
                                <p:cTn id="60" presetID="37" presetClass="entr" presetSubtype="0" fill="hold" nodeType="withEffect">
                                  <p:stCondLst>
                                    <p:cond delay="0"/>
                                  </p:stCondLst>
                                  <p:childTnLst>
                                    <p:set>
                                      <p:cBhvr>
                                        <p:cTn id="61" dur="1" fill="hold">
                                          <p:stCondLst>
                                            <p:cond delay="0"/>
                                          </p:stCondLst>
                                        </p:cTn>
                                        <p:tgtEl>
                                          <p:spTgt spid="4">
                                            <p:txEl>
                                              <p:pRg st="2" end="2"/>
                                            </p:txEl>
                                          </p:spTgt>
                                        </p:tgtEl>
                                        <p:attrNameLst>
                                          <p:attrName>style.visibility</p:attrName>
                                        </p:attrNameLst>
                                      </p:cBhvr>
                                      <p:to>
                                        <p:strVal val="visible"/>
                                      </p:to>
                                    </p:set>
                                    <p:animEffect transition="in" filter="fade">
                                      <p:cBhvr>
                                        <p:cTn id="62" dur="1000"/>
                                        <p:tgtEl>
                                          <p:spTgt spid="4">
                                            <p:txEl>
                                              <p:pRg st="2" end="2"/>
                                            </p:txEl>
                                          </p:spTgt>
                                        </p:tgtEl>
                                      </p:cBhvr>
                                    </p:animEffect>
                                    <p:anim calcmode="lin" valueType="num">
                                      <p:cBhvr>
                                        <p:cTn id="6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64"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par>
                                <p:cTn id="66" presetID="37" presetClass="entr" presetSubtype="0" fill="hold" nodeType="withEffect">
                                  <p:stCondLst>
                                    <p:cond delay="0"/>
                                  </p:stCondLst>
                                  <p:childTnLst>
                                    <p:set>
                                      <p:cBhvr>
                                        <p:cTn id="67" dur="1" fill="hold">
                                          <p:stCondLst>
                                            <p:cond delay="0"/>
                                          </p:stCondLst>
                                        </p:cTn>
                                        <p:tgtEl>
                                          <p:spTgt spid="4">
                                            <p:txEl>
                                              <p:pRg st="3" end="3"/>
                                            </p:txEl>
                                          </p:spTgt>
                                        </p:tgtEl>
                                        <p:attrNameLst>
                                          <p:attrName>style.visibility</p:attrName>
                                        </p:attrNameLst>
                                      </p:cBhvr>
                                      <p:to>
                                        <p:strVal val="visible"/>
                                      </p:to>
                                    </p:set>
                                    <p:animEffect transition="in" filter="fade">
                                      <p:cBhvr>
                                        <p:cTn id="68" dur="1000"/>
                                        <p:tgtEl>
                                          <p:spTgt spid="4">
                                            <p:txEl>
                                              <p:pRg st="3" end="3"/>
                                            </p:txEl>
                                          </p:spTgt>
                                        </p:tgtEl>
                                      </p:cBhvr>
                                    </p:animEffect>
                                    <p:anim calcmode="lin" valueType="num">
                                      <p:cBhvr>
                                        <p:cTn id="6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70" dur="900" decel="100000" fill="hold"/>
                                        <p:tgtEl>
                                          <p:spTgt spid="4">
                                            <p:txEl>
                                              <p:pRg st="3" end="3"/>
                                            </p:txEl>
                                          </p:spTgt>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Прямоугольник 1"/>
          <p:cNvPicPr>
            <a:picLocks noChangeArrowheads="1"/>
          </p:cNvPicPr>
          <p:nvPr/>
        </p:nvPicPr>
        <p:blipFill>
          <a:blip r:embed="rId3" cstate="screen"/>
          <a:srcRect/>
          <a:stretch>
            <a:fillRect/>
          </a:stretch>
        </p:blipFill>
        <p:spPr bwMode="auto">
          <a:xfrm>
            <a:off x="1042988" y="1744663"/>
            <a:ext cx="7138987" cy="2779712"/>
          </a:xfrm>
          <a:prstGeom prst="rect">
            <a:avLst/>
          </a:prstGeom>
          <a:noFill/>
          <a:ln w="9525">
            <a:noFill/>
            <a:miter lim="800000"/>
            <a:headEnd/>
            <a:tailEnd/>
          </a:ln>
        </p:spPr>
      </p:pic>
      <p:sp>
        <p:nvSpPr>
          <p:cNvPr id="3" name="Номер слайда 2"/>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25</a:t>
            </a:fld>
            <a:endParaRPr lang="ru-RU" dirty="0">
              <a:solidFill>
                <a:schemeClr val="bg1"/>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ОПРЕДЕЛИТЕЛЬ\птицы\камышница (3).jpg"/>
          <p:cNvPicPr>
            <a:picLocks noChangeAspect="1" noChangeArrowheads="1"/>
          </p:cNvPicPr>
          <p:nvPr/>
        </p:nvPicPr>
        <p:blipFill>
          <a:blip r:embed="rId2" cstate="screen"/>
          <a:srcRect/>
          <a:stretch>
            <a:fillRect/>
          </a:stretch>
        </p:blipFill>
        <p:spPr bwMode="auto">
          <a:xfrm>
            <a:off x="1187450" y="476250"/>
            <a:ext cx="6816725" cy="5113338"/>
          </a:xfrm>
          <a:prstGeom prst="rect">
            <a:avLst/>
          </a:prstGeom>
          <a:noFill/>
          <a:ln w="9525">
            <a:noFill/>
            <a:miter lim="800000"/>
            <a:headEnd/>
            <a:tailEnd/>
          </a:ln>
        </p:spPr>
      </p:pic>
      <p:sp>
        <p:nvSpPr>
          <p:cNvPr id="3" name="TextBox 2"/>
          <p:cNvSpPr txBox="1"/>
          <p:nvPr/>
        </p:nvSpPr>
        <p:spPr>
          <a:xfrm>
            <a:off x="2282825" y="5661025"/>
            <a:ext cx="4627563" cy="769938"/>
          </a:xfrm>
          <a:prstGeom prst="rect">
            <a:avLst/>
          </a:prstGeom>
          <a:noFill/>
        </p:spPr>
        <p:txBody>
          <a:bodyPr wrap="none">
            <a:spAutoFit/>
          </a:bodyPr>
          <a:lstStyle/>
          <a:p>
            <a:pPr>
              <a:defRPr/>
            </a:pPr>
            <a:r>
              <a:rPr lang="ru-RU" sz="4400" b="1" dirty="0">
                <a:solidFill>
                  <a:schemeClr val="accent6">
                    <a:lumMod val="75000"/>
                  </a:schemeClr>
                </a:solidFill>
                <a:latin typeface="Bookman Old Style" pitchFamily="18" charset="0"/>
              </a:rPr>
              <a:t>КАМЫШНИЦА</a:t>
            </a:r>
          </a:p>
        </p:txBody>
      </p:sp>
      <p:sp>
        <p:nvSpPr>
          <p:cNvPr id="4" name="Номер слайда 3"/>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26</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5"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style.rotation</p:attrName>
                                        </p:attrNameLst>
                                      </p:cBhvr>
                                      <p:tavLst>
                                        <p:tav tm="0">
                                          <p:val>
                                            <p:fltVal val="720"/>
                                          </p:val>
                                        </p:tav>
                                        <p:tav tm="100000">
                                          <p:val>
                                            <p:fltVal val="0"/>
                                          </p:val>
                                        </p:tav>
                                      </p:tavLst>
                                    </p:anim>
                                    <p:anim calcmode="lin" valueType="num">
                                      <p:cBhvr>
                                        <p:cTn id="15" dur="2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2000" fill="hold"/>
                                        <p:tgtEl>
                                          <p:spTgt spid="3">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ОПРЕДЕЛИТЕЛЬ\птицы\кряква.JPG"/>
          <p:cNvPicPr>
            <a:picLocks noChangeAspect="1" noChangeArrowheads="1"/>
          </p:cNvPicPr>
          <p:nvPr/>
        </p:nvPicPr>
        <p:blipFill>
          <a:blip r:embed="rId2" cstate="screen"/>
          <a:srcRect/>
          <a:stretch>
            <a:fillRect/>
          </a:stretch>
        </p:blipFill>
        <p:spPr bwMode="auto">
          <a:xfrm>
            <a:off x="1258888" y="404813"/>
            <a:ext cx="6816725" cy="5111750"/>
          </a:xfrm>
          <a:prstGeom prst="rect">
            <a:avLst/>
          </a:prstGeom>
          <a:noFill/>
          <a:ln w="9525">
            <a:noFill/>
            <a:miter lim="800000"/>
            <a:headEnd/>
            <a:tailEnd/>
          </a:ln>
        </p:spPr>
      </p:pic>
      <p:sp>
        <p:nvSpPr>
          <p:cNvPr id="3" name="Прямоугольник 2"/>
          <p:cNvSpPr/>
          <p:nvPr/>
        </p:nvSpPr>
        <p:spPr>
          <a:xfrm>
            <a:off x="3203575" y="5589588"/>
            <a:ext cx="2714625" cy="768350"/>
          </a:xfrm>
          <a:prstGeom prst="rect">
            <a:avLst/>
          </a:prstGeom>
        </p:spPr>
        <p:txBody>
          <a:bodyPr wrap="none">
            <a:spAutoFit/>
          </a:bodyPr>
          <a:lstStyle/>
          <a:p>
            <a:pPr>
              <a:defRPr/>
            </a:pPr>
            <a:r>
              <a:rPr lang="ru-RU" sz="4400" b="1" dirty="0">
                <a:solidFill>
                  <a:schemeClr val="accent6">
                    <a:lumMod val="75000"/>
                  </a:schemeClr>
                </a:solidFill>
                <a:latin typeface="Bookman Old Style" pitchFamily="18" charset="0"/>
              </a:rPr>
              <a:t>КРЯКВА</a:t>
            </a:r>
          </a:p>
        </p:txBody>
      </p:sp>
      <p:sp>
        <p:nvSpPr>
          <p:cNvPr id="4" name="Номер слайда 3"/>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27</a:t>
            </a:fld>
            <a:endParaRPr lang="ru-RU"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6"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80">
                                          <p:stCondLst>
                                            <p:cond delay="0"/>
                                          </p:stCondLst>
                                        </p:cTn>
                                        <p:tgtEl>
                                          <p:spTgt spid="3">
                                            <p:txEl>
                                              <p:pRg st="0" end="0"/>
                                            </p:txEl>
                                          </p:spTgt>
                                        </p:tgtEl>
                                      </p:cBhvr>
                                    </p:animEffect>
                                    <p:anim calcmode="lin" valueType="num">
                                      <p:cBhvr>
                                        <p:cTn id="1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xEl>
                                              <p:pRg st="0" end="0"/>
                                            </p:txEl>
                                          </p:spTgt>
                                        </p:tgtEl>
                                      </p:cBhvr>
                                      <p:to x="100000" y="60000"/>
                                    </p:animScale>
                                    <p:animScale>
                                      <p:cBhvr>
                                        <p:cTn id="18" dur="166" decel="50000">
                                          <p:stCondLst>
                                            <p:cond delay="676"/>
                                          </p:stCondLst>
                                        </p:cTn>
                                        <p:tgtEl>
                                          <p:spTgt spid="3">
                                            <p:txEl>
                                              <p:pRg st="0" end="0"/>
                                            </p:txEl>
                                          </p:spTgt>
                                        </p:tgtEl>
                                      </p:cBhvr>
                                      <p:to x="100000" y="100000"/>
                                    </p:animScale>
                                    <p:animScale>
                                      <p:cBhvr>
                                        <p:cTn id="19" dur="26">
                                          <p:stCondLst>
                                            <p:cond delay="1312"/>
                                          </p:stCondLst>
                                        </p:cTn>
                                        <p:tgtEl>
                                          <p:spTgt spid="3">
                                            <p:txEl>
                                              <p:pRg st="0" end="0"/>
                                            </p:txEl>
                                          </p:spTgt>
                                        </p:tgtEl>
                                      </p:cBhvr>
                                      <p:to x="100000" y="80000"/>
                                    </p:animScale>
                                    <p:animScale>
                                      <p:cBhvr>
                                        <p:cTn id="20" dur="166" decel="50000">
                                          <p:stCondLst>
                                            <p:cond delay="1338"/>
                                          </p:stCondLst>
                                        </p:cTn>
                                        <p:tgtEl>
                                          <p:spTgt spid="3">
                                            <p:txEl>
                                              <p:pRg st="0" end="0"/>
                                            </p:txEl>
                                          </p:spTgt>
                                        </p:tgtEl>
                                      </p:cBhvr>
                                      <p:to x="100000" y="100000"/>
                                    </p:animScale>
                                    <p:animScale>
                                      <p:cBhvr>
                                        <p:cTn id="21" dur="26">
                                          <p:stCondLst>
                                            <p:cond delay="1642"/>
                                          </p:stCondLst>
                                        </p:cTn>
                                        <p:tgtEl>
                                          <p:spTgt spid="3">
                                            <p:txEl>
                                              <p:pRg st="0" end="0"/>
                                            </p:txEl>
                                          </p:spTgt>
                                        </p:tgtEl>
                                      </p:cBhvr>
                                      <p:to x="100000" y="90000"/>
                                    </p:animScale>
                                    <p:animScale>
                                      <p:cBhvr>
                                        <p:cTn id="22" dur="166" decel="50000">
                                          <p:stCondLst>
                                            <p:cond delay="1668"/>
                                          </p:stCondLst>
                                        </p:cTn>
                                        <p:tgtEl>
                                          <p:spTgt spid="3">
                                            <p:txEl>
                                              <p:pRg st="0" end="0"/>
                                            </p:txEl>
                                          </p:spTgt>
                                        </p:tgtEl>
                                      </p:cBhvr>
                                      <p:to x="100000" y="100000"/>
                                    </p:animScale>
                                    <p:animScale>
                                      <p:cBhvr>
                                        <p:cTn id="23" dur="26">
                                          <p:stCondLst>
                                            <p:cond delay="1808"/>
                                          </p:stCondLst>
                                        </p:cTn>
                                        <p:tgtEl>
                                          <p:spTgt spid="3">
                                            <p:txEl>
                                              <p:pRg st="0" end="0"/>
                                            </p:txEl>
                                          </p:spTgt>
                                        </p:tgtEl>
                                      </p:cBhvr>
                                      <p:to x="100000" y="95000"/>
                                    </p:animScale>
                                    <p:animScale>
                                      <p:cBhvr>
                                        <p:cTn id="24"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Прямоугольник 1"/>
          <p:cNvPicPr>
            <a:picLocks noChangeArrowheads="1"/>
          </p:cNvPicPr>
          <p:nvPr/>
        </p:nvPicPr>
        <p:blipFill>
          <a:blip r:embed="rId2" cstate="screen"/>
          <a:srcRect/>
          <a:stretch>
            <a:fillRect/>
          </a:stretch>
        </p:blipFill>
        <p:spPr bwMode="auto">
          <a:xfrm>
            <a:off x="420688" y="-19050"/>
            <a:ext cx="8442325" cy="2232025"/>
          </a:xfrm>
          <a:prstGeom prst="rect">
            <a:avLst/>
          </a:prstGeom>
          <a:noFill/>
          <a:ln w="9525">
            <a:noFill/>
            <a:miter lim="800000"/>
            <a:headEnd/>
            <a:tailEnd/>
          </a:ln>
        </p:spPr>
      </p:pic>
      <p:pic>
        <p:nvPicPr>
          <p:cNvPr id="3" name="Прямоугольник 2"/>
          <p:cNvPicPr>
            <a:picLocks noChangeArrowheads="1"/>
          </p:cNvPicPr>
          <p:nvPr/>
        </p:nvPicPr>
        <p:blipFill>
          <a:blip r:embed="rId3" cstate="screen"/>
          <a:srcRect/>
          <a:stretch>
            <a:fillRect/>
          </a:stretch>
        </p:blipFill>
        <p:spPr bwMode="auto">
          <a:xfrm>
            <a:off x="341313" y="4389438"/>
            <a:ext cx="8620125" cy="2127250"/>
          </a:xfrm>
          <a:prstGeom prst="rect">
            <a:avLst/>
          </a:prstGeom>
          <a:noFill/>
          <a:ln w="9525">
            <a:noFill/>
            <a:miter lim="800000"/>
            <a:headEnd/>
            <a:tailEnd/>
          </a:ln>
        </p:spPr>
      </p:pic>
      <p:pic>
        <p:nvPicPr>
          <p:cNvPr id="4" name="Прямоугольник 3"/>
          <p:cNvPicPr>
            <a:picLocks noChangeArrowheads="1"/>
          </p:cNvPicPr>
          <p:nvPr/>
        </p:nvPicPr>
        <p:blipFill>
          <a:blip r:embed="rId4" cstate="screen"/>
          <a:srcRect/>
          <a:stretch>
            <a:fillRect/>
          </a:stretch>
        </p:blipFill>
        <p:spPr bwMode="auto">
          <a:xfrm>
            <a:off x="706438" y="2389188"/>
            <a:ext cx="7572375" cy="1957387"/>
          </a:xfrm>
          <a:prstGeom prst="rect">
            <a:avLst/>
          </a:prstGeom>
          <a:noFill/>
          <a:ln w="9525">
            <a:noFill/>
            <a:miter lim="800000"/>
            <a:headEnd/>
            <a:tailEnd/>
          </a:ln>
        </p:spPr>
      </p:pic>
      <p:sp>
        <p:nvSpPr>
          <p:cNvPr id="5" name="Номер слайда 4"/>
          <p:cNvSpPr>
            <a:spLocks noGrp="1"/>
          </p:cNvSpPr>
          <p:nvPr>
            <p:ph type="sldNum" sz="quarter" idx="12"/>
          </p:nvPr>
        </p:nvSpPr>
        <p:spPr/>
        <p:txBody>
          <a:bodyPr/>
          <a:lstStyle/>
          <a:p>
            <a:pPr>
              <a:defRPr/>
            </a:pPr>
            <a:fld id="{000166A0-D22B-407D-95D7-CD49D17B3A0A}" type="slidenum">
              <a:rPr lang="ru-RU" smtClean="0">
                <a:solidFill>
                  <a:schemeClr val="bg1"/>
                </a:solidFill>
              </a:rPr>
              <a:pPr>
                <a:defRPr/>
              </a:pPr>
              <a:t>28</a:t>
            </a:fld>
            <a:endParaRPr lang="ru-RU">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2"/>
          </p:nvPr>
        </p:nvSpPr>
        <p:spPr/>
        <p:txBody>
          <a:bodyPr/>
          <a:lstStyle/>
          <a:p>
            <a:endParaRPr lang="ru-RU" dirty="0"/>
          </a:p>
        </p:txBody>
      </p:sp>
      <p:sp>
        <p:nvSpPr>
          <p:cNvPr id="4" name="Содержимое 3"/>
          <p:cNvSpPr>
            <a:spLocks noGrp="1"/>
          </p:cNvSpPr>
          <p:nvPr>
            <p:ph sz="half" idx="1"/>
          </p:nvPr>
        </p:nvSpPr>
        <p:spPr/>
        <p:txBody>
          <a:bodyPr/>
          <a:lstStyle/>
          <a:p>
            <a:endParaRPr lang="ru-RU" dirty="0"/>
          </a:p>
        </p:txBody>
      </p:sp>
      <p:sp>
        <p:nvSpPr>
          <p:cNvPr id="3" name="Заголовок 2"/>
          <p:cNvSpPr>
            <a:spLocks noGrp="1"/>
          </p:cNvSpPr>
          <p:nvPr>
            <p:ph type="title"/>
          </p:nvPr>
        </p:nvSpPr>
        <p:spPr/>
        <p:txBody>
          <a:bodyPr/>
          <a:lstStyle/>
          <a:p>
            <a:endParaRPr lang="ru-RU" dirty="0"/>
          </a:p>
        </p:txBody>
      </p:sp>
      <p:sp>
        <p:nvSpPr>
          <p:cNvPr id="6" name="Номер слайда 5"/>
          <p:cNvSpPr>
            <a:spLocks noGrp="1"/>
          </p:cNvSpPr>
          <p:nvPr>
            <p:ph type="sldNum" sz="quarter" idx="12"/>
          </p:nvPr>
        </p:nvSpPr>
        <p:spPr/>
        <p:txBody>
          <a:bodyPr/>
          <a:lstStyle/>
          <a:p>
            <a:pPr>
              <a:defRPr/>
            </a:pPr>
            <a:fld id="{BFE47F73-3AB1-4436-8AAE-4616AB572EF5}" type="slidenum">
              <a:rPr lang="ru-RU" smtClean="0">
                <a:solidFill>
                  <a:schemeClr val="bg1"/>
                </a:solidFill>
              </a:rPr>
              <a:pPr>
                <a:defRPr/>
              </a:pPr>
              <a:t>29</a:t>
            </a:fld>
            <a:endParaRPr lang="ru-RU">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52400"/>
            <a:ext cx="8229600" cy="1620416"/>
          </a:xfrm>
        </p:spPr>
        <p:txBody>
          <a:bodyPr>
            <a:noAutofit/>
          </a:bodyPr>
          <a:lstStyle/>
          <a:p>
            <a:pPr algn="ctr"/>
            <a:r>
              <a:rPr lang="ru-RU" sz="3200" b="1" dirty="0" smtClean="0">
                <a:solidFill>
                  <a:schemeClr val="bg1"/>
                </a:solidFill>
                <a:latin typeface="Bookman Old Style" pitchFamily="18" charset="0"/>
              </a:rPr>
              <a:t>Контактная информация Некоммерческого партнёрства </a:t>
            </a:r>
            <a:br>
              <a:rPr lang="ru-RU" sz="3200" b="1" dirty="0" smtClean="0">
                <a:solidFill>
                  <a:schemeClr val="bg1"/>
                </a:solidFill>
                <a:latin typeface="Bookman Old Style" pitchFamily="18" charset="0"/>
              </a:rPr>
            </a:br>
            <a:r>
              <a:rPr lang="ru-RU" sz="3200" b="1" dirty="0" smtClean="0">
                <a:solidFill>
                  <a:schemeClr val="bg1"/>
                </a:solidFill>
                <a:latin typeface="Bookman Old Style" pitchFamily="18" charset="0"/>
              </a:rPr>
              <a:t>«Птицы и Люди»</a:t>
            </a:r>
            <a:endParaRPr lang="ru-RU" sz="3200" dirty="0"/>
          </a:p>
        </p:txBody>
      </p:sp>
      <p:pic>
        <p:nvPicPr>
          <p:cNvPr id="6" name="Содержимое 5" descr="B&amp;P.JPG"/>
          <p:cNvPicPr>
            <a:picLocks noGrp="1" noChangeAspect="1"/>
          </p:cNvPicPr>
          <p:nvPr>
            <p:ph sz="half" idx="2"/>
          </p:nvPr>
        </p:nvPicPr>
        <p:blipFill>
          <a:blip r:embed="rId2" cstate="screen">
            <a:clrChange>
              <a:clrFrom>
                <a:srgbClr val="FDFDFD"/>
              </a:clrFrom>
              <a:clrTo>
                <a:srgbClr val="FDFDFD">
                  <a:alpha val="0"/>
                </a:srgbClr>
              </a:clrTo>
            </a:clrChange>
          </a:blip>
          <a:stretch>
            <a:fillRect/>
          </a:stretch>
        </p:blipFill>
        <p:spPr>
          <a:xfrm>
            <a:off x="1187624" y="2852936"/>
            <a:ext cx="2952328" cy="1778139"/>
          </a:xfrm>
        </p:spPr>
      </p:pic>
      <p:sp>
        <p:nvSpPr>
          <p:cNvPr id="5" name="Прямоугольник 1"/>
          <p:cNvSpPr>
            <a:spLocks noGrp="1" noChangeArrowheads="1"/>
          </p:cNvSpPr>
          <p:nvPr>
            <p:ph sz="half" idx="1"/>
          </p:nvPr>
        </p:nvSpPr>
        <p:spPr bwMode="auto">
          <a:xfrm>
            <a:off x="4067944" y="1988840"/>
            <a:ext cx="4059936" cy="4385816"/>
          </a:xfrm>
          <a:prstGeom prst="rect">
            <a:avLst/>
          </a:prstGeom>
          <a:noFill/>
          <a:ln w="9525">
            <a:noFill/>
            <a:miter lim="800000"/>
            <a:headEnd/>
            <a:tailEnd/>
          </a:ln>
        </p:spPr>
        <p:txBody>
          <a:bodyPr wrap="square">
            <a:spAutoFit/>
          </a:bodyPr>
          <a:lstStyle/>
          <a:p>
            <a:pPr algn="ctr">
              <a:buNone/>
            </a:pPr>
            <a:r>
              <a:rPr lang="ru-RU" sz="2400" dirty="0">
                <a:solidFill>
                  <a:schemeClr val="bg1"/>
                </a:solidFill>
                <a:latin typeface="Bookman Old Style" pitchFamily="18" charset="0"/>
              </a:rPr>
              <a:t/>
            </a:r>
            <a:br>
              <a:rPr lang="ru-RU" sz="2400" dirty="0">
                <a:solidFill>
                  <a:schemeClr val="bg1"/>
                </a:solidFill>
                <a:latin typeface="Bookman Old Style" pitchFamily="18" charset="0"/>
              </a:rPr>
            </a:br>
            <a:r>
              <a:rPr lang="ru-RU" sz="2400" b="1" dirty="0">
                <a:solidFill>
                  <a:schemeClr val="bg1"/>
                </a:solidFill>
                <a:latin typeface="Bookman Old Style" pitchFamily="18" charset="0"/>
              </a:rPr>
              <a:t>Телефон:</a:t>
            </a:r>
            <a:r>
              <a:rPr lang="ru-RU" sz="2400" dirty="0">
                <a:solidFill>
                  <a:schemeClr val="bg1"/>
                </a:solidFill>
                <a:latin typeface="Bookman Old Style" pitchFamily="18" charset="0"/>
              </a:rPr>
              <a:t> </a:t>
            </a:r>
            <a:endParaRPr lang="ru-RU" sz="2400" dirty="0" smtClean="0">
              <a:solidFill>
                <a:schemeClr val="bg1"/>
              </a:solidFill>
              <a:latin typeface="Bookman Old Style" pitchFamily="18" charset="0"/>
            </a:endParaRPr>
          </a:p>
          <a:p>
            <a:pPr algn="ctr">
              <a:buNone/>
            </a:pPr>
            <a:r>
              <a:rPr lang="ru-RU" sz="2400" dirty="0" smtClean="0">
                <a:solidFill>
                  <a:schemeClr val="bg1"/>
                </a:solidFill>
                <a:latin typeface="Bookman Old Style" pitchFamily="18" charset="0"/>
              </a:rPr>
              <a:t>+7 (499) 946-22-38</a:t>
            </a:r>
            <a:r>
              <a:rPr lang="ru-RU" sz="2400" dirty="0">
                <a:solidFill>
                  <a:schemeClr val="bg1"/>
                </a:solidFill>
                <a:latin typeface="Bookman Old Style" pitchFamily="18" charset="0"/>
              </a:rPr>
              <a:t/>
            </a:r>
            <a:br>
              <a:rPr lang="ru-RU" sz="2400" dirty="0">
                <a:solidFill>
                  <a:schemeClr val="bg1"/>
                </a:solidFill>
                <a:latin typeface="Bookman Old Style" pitchFamily="18" charset="0"/>
              </a:rPr>
            </a:br>
            <a:r>
              <a:rPr lang="ru-RU" sz="2400" dirty="0">
                <a:solidFill>
                  <a:schemeClr val="bg1"/>
                </a:solidFill>
                <a:latin typeface="Bookman Old Style" pitchFamily="18" charset="0"/>
              </a:rPr>
              <a:t/>
            </a:r>
            <a:br>
              <a:rPr lang="ru-RU" sz="2400" dirty="0">
                <a:solidFill>
                  <a:schemeClr val="bg1"/>
                </a:solidFill>
                <a:latin typeface="Bookman Old Style" pitchFamily="18" charset="0"/>
              </a:rPr>
            </a:br>
            <a:r>
              <a:rPr lang="ru-RU" sz="2400" b="1" dirty="0">
                <a:solidFill>
                  <a:schemeClr val="bg1"/>
                </a:solidFill>
                <a:latin typeface="Bookman Old Style" pitchFamily="18" charset="0"/>
              </a:rPr>
              <a:t>Электронная почта</a:t>
            </a:r>
            <a:r>
              <a:rPr lang="ru-RU" sz="2400" b="1" dirty="0" smtClean="0">
                <a:solidFill>
                  <a:schemeClr val="bg1"/>
                </a:solidFill>
                <a:latin typeface="Bookman Old Style" pitchFamily="18" charset="0"/>
              </a:rPr>
              <a:t>:</a:t>
            </a:r>
          </a:p>
          <a:p>
            <a:pPr algn="ctr">
              <a:buNone/>
            </a:pPr>
            <a:r>
              <a:rPr lang="ru-RU" sz="2400" dirty="0">
                <a:solidFill>
                  <a:schemeClr val="bg1"/>
                </a:solidFill>
                <a:latin typeface="Bookman Old Style" pitchFamily="18" charset="0"/>
              </a:rPr>
              <a:t> </a:t>
            </a:r>
            <a:r>
              <a:rPr lang="ru-RU" sz="2400" dirty="0" err="1">
                <a:solidFill>
                  <a:schemeClr val="bg1"/>
                </a:solidFill>
                <a:latin typeface="Bookman Old Style" pitchFamily="18" charset="0"/>
              </a:rPr>
              <a:t>info@birder.ru</a:t>
            </a:r>
            <a:endParaRPr lang="ru-RU" sz="2400" dirty="0">
              <a:solidFill>
                <a:schemeClr val="bg1"/>
              </a:solidFill>
              <a:latin typeface="Bookman Old Style" pitchFamily="18" charset="0"/>
            </a:endParaRPr>
          </a:p>
          <a:p>
            <a:pPr algn="ctr">
              <a:buNone/>
            </a:pPr>
            <a:r>
              <a:rPr lang="en-US" sz="2400" dirty="0">
                <a:solidFill>
                  <a:schemeClr val="bg1"/>
                </a:solidFill>
                <a:latin typeface="Bookman Old Style" pitchFamily="18" charset="0"/>
              </a:rPr>
              <a:t>ivan.michailovich@gmail.com</a:t>
            </a:r>
            <a:r>
              <a:rPr lang="ru-RU" sz="2400" dirty="0">
                <a:solidFill>
                  <a:schemeClr val="bg1"/>
                </a:solidFill>
                <a:latin typeface="Bookman Old Style" pitchFamily="18" charset="0"/>
              </a:rPr>
              <a:t/>
            </a:r>
            <a:br>
              <a:rPr lang="ru-RU" sz="2400" dirty="0">
                <a:solidFill>
                  <a:schemeClr val="bg1"/>
                </a:solidFill>
                <a:latin typeface="Bookman Old Style" pitchFamily="18" charset="0"/>
              </a:rPr>
            </a:br>
            <a:r>
              <a:rPr lang="ru-RU" sz="2400" dirty="0">
                <a:solidFill>
                  <a:schemeClr val="bg1"/>
                </a:solidFill>
                <a:latin typeface="Bookman Old Style" pitchFamily="18" charset="0"/>
              </a:rPr>
              <a:t/>
            </a:r>
            <a:br>
              <a:rPr lang="ru-RU" sz="2400" dirty="0">
                <a:solidFill>
                  <a:schemeClr val="bg1"/>
                </a:solidFill>
                <a:latin typeface="Bookman Old Style" pitchFamily="18" charset="0"/>
              </a:rPr>
            </a:br>
            <a:r>
              <a:rPr lang="ru-RU" sz="2400" dirty="0">
                <a:solidFill>
                  <a:schemeClr val="bg1"/>
                </a:solidFill>
                <a:latin typeface="Bookman Old Style" pitchFamily="18" charset="0"/>
              </a:rPr>
              <a:t/>
            </a:r>
            <a:br>
              <a:rPr lang="ru-RU" sz="2400" dirty="0">
                <a:solidFill>
                  <a:schemeClr val="bg1"/>
                </a:solidFill>
                <a:latin typeface="Bookman Old Style" pitchFamily="18" charset="0"/>
              </a:rPr>
            </a:br>
            <a:endParaRPr lang="ru-RU" sz="2400" dirty="0">
              <a:solidFill>
                <a:schemeClr val="bg1"/>
              </a:solidFill>
              <a:latin typeface="Bookman Old Style" pitchFamily="18" charset="0"/>
            </a:endParaRPr>
          </a:p>
        </p:txBody>
      </p:sp>
      <p:sp>
        <p:nvSpPr>
          <p:cNvPr id="7" name="Номер слайда 6"/>
          <p:cNvSpPr>
            <a:spLocks noGrp="1"/>
          </p:cNvSpPr>
          <p:nvPr>
            <p:ph type="sldNum" sz="quarter" idx="12"/>
          </p:nvPr>
        </p:nvSpPr>
        <p:spPr/>
        <p:txBody>
          <a:bodyPr/>
          <a:lstStyle/>
          <a:p>
            <a:pPr>
              <a:defRPr/>
            </a:pPr>
            <a:fld id="{BFE47F73-3AB1-4436-8AAE-4616AB572EF5}" type="slidenum">
              <a:rPr lang="ru-RU" smtClean="0">
                <a:solidFill>
                  <a:schemeClr val="bg1"/>
                </a:solidFill>
              </a:rPr>
              <a:pPr>
                <a:defRPr/>
              </a:pPr>
              <a:t>30</a:t>
            </a:fld>
            <a:endParaRPr lang="ru-RU">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587</TotalTime>
  <Words>784</Words>
  <Application>Microsoft Office PowerPoint</Application>
  <PresentationFormat>Экран (4:3)</PresentationFormat>
  <Paragraphs>82</Paragraphs>
  <Slides>30</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Бумажная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Контактная информация Некоммерческого партнёрства  «Птицы и Люди»</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88</cp:revision>
  <dcterms:created xsi:type="dcterms:W3CDTF">2010-01-26T14:59:29Z</dcterms:created>
  <dcterms:modified xsi:type="dcterms:W3CDTF">2013-02-22T18:25:13Z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0008004449000000000001023620</vt:lpwstr>
  </property>
</Properties>
</file>