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97" r:id="rId4"/>
    <p:sldId id="301" r:id="rId5"/>
    <p:sldId id="258" r:id="rId6"/>
    <p:sldId id="298" r:id="rId7"/>
    <p:sldId id="259" r:id="rId8"/>
    <p:sldId id="263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300" r:id="rId22"/>
    <p:sldId id="276" r:id="rId23"/>
    <p:sldId id="260" r:id="rId24"/>
    <p:sldId id="303" r:id="rId25"/>
    <p:sldId id="277" r:id="rId26"/>
    <p:sldId id="278" r:id="rId27"/>
    <p:sldId id="279" r:id="rId28"/>
    <p:sldId id="280" r:id="rId29"/>
    <p:sldId id="281" r:id="rId30"/>
    <p:sldId id="283" r:id="rId31"/>
    <p:sldId id="261" r:id="rId32"/>
    <p:sldId id="284" r:id="rId33"/>
    <p:sldId id="302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9" r:id="rId47"/>
    <p:sldId id="262" r:id="rId48"/>
  </p:sldIdLst>
  <p:sldSz cx="9144000" cy="6858000" type="screen4x3"/>
  <p:notesSz cx="6858000" cy="9144000"/>
  <p:custDataLst>
    <p:tags r:id="rId4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920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5F54-D420-407B-8840-D47FF5C4B93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54D2-0878-44E6-A734-DFD0B9D88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906F-D16D-43E5-8071-79735E15D097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80C6-F526-4FDB-8A9E-97F45202E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C5D6-6B2F-47A9-9310-61505950A86E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1D20-CFA4-41BA-8ECF-70CF704DA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9E1E-32C2-4A20-9D97-82C4FBCA7C45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9459-8048-47BA-AF78-6CB6BCE16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B428-B39F-4386-8EB2-7353FB179333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7AD6-00C3-414E-B946-E758ABC77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8AF0-A80B-42A6-873E-FBD6810100FC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636F-2B0E-46BC-A26F-6AAA0CD36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23E4-192A-4508-98BC-EE8E0CAB0F60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C2C1-336E-4009-ACE8-105B03E9B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A460-359F-429E-90CE-07252B2727CC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61E5-BA61-4EB1-98C8-0E61AC06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F031-8730-4F5D-9243-EF30566FF49A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BE87-0F91-455D-BF64-143E26932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76F3-247E-4A10-A2BA-55FE4FA8496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CF1B-EC5E-45AD-8ECE-F4E3D5DE8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59BB-A8EB-4E1D-A52C-8141F78A71FC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C0A5-54D2-44B3-9E92-FC0034C8E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78070F-2519-4B63-A863-8A926645EC4E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3DE69-1734-4526-AC0F-12F22B659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Орнитофауна окрестностей деревни </a:t>
            </a:r>
            <a:r>
              <a:rPr lang="ru-RU" sz="6000" dirty="0" err="1" smtClean="0"/>
              <a:t>бенцы</a:t>
            </a:r>
            <a:endParaRPr lang="ru-RU" sz="6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3500438"/>
            <a:ext cx="6400800" cy="3357562"/>
          </a:xfrm>
        </p:spPr>
        <p:txBody>
          <a:bodyPr/>
          <a:lstStyle/>
          <a:p>
            <a:pPr algn="r" eaLnBrk="1" hangingPunct="1"/>
            <a:r>
              <a:rPr lang="ru-RU" b="1" smtClean="0"/>
              <a:t>Выполнили</a:t>
            </a:r>
            <a:r>
              <a:rPr lang="ru-RU" smtClean="0"/>
              <a:t>: Левина Алена,</a:t>
            </a:r>
          </a:p>
          <a:p>
            <a:pPr algn="r" eaLnBrk="1" hangingPunct="1"/>
            <a:r>
              <a:rPr lang="ru-RU" smtClean="0"/>
              <a:t>Румянцев Анатолий,</a:t>
            </a:r>
          </a:p>
          <a:p>
            <a:pPr algn="r" eaLnBrk="1" hangingPunct="1"/>
            <a:r>
              <a:rPr lang="ru-RU" smtClean="0"/>
              <a:t>Назарова Валентина</a:t>
            </a:r>
          </a:p>
          <a:p>
            <a:pPr algn="r" eaLnBrk="1" hangingPunct="1"/>
            <a:r>
              <a:rPr lang="ru-RU" u="sng" smtClean="0"/>
              <a:t>Руководитель</a:t>
            </a:r>
            <a:r>
              <a:rPr lang="ru-RU" smtClean="0"/>
              <a:t>: Левый Семён Васильевич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Дрозд-рябинник</a:t>
            </a:r>
            <a:endParaRPr lang="ru-RU" sz="5400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08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3600" u="sng" smtClean="0"/>
              <a:t>Редкий вид</a:t>
            </a:r>
            <a:r>
              <a:rPr lang="ru-RU" sz="3600" smtClean="0"/>
              <a:t>. Один дрозд наблюдался на деревенском кладбище. Является гнездящимся видом в д. Бенцы, на территории школы найдено 2 старых гнезда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Обыкновенная каменка</a:t>
            </a:r>
            <a:endParaRPr lang="ru-RU" sz="4800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5643563"/>
            <a:ext cx="8435975" cy="93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200" u="sng" smtClean="0"/>
              <a:t>Малочисленный вид.</a:t>
            </a:r>
            <a:r>
              <a:rPr lang="en-US" sz="3200" u="sng" smtClean="0">
                <a:latin typeface="Times New Roman" pitchFamily="18" charset="0"/>
              </a:rPr>
              <a:t> </a:t>
            </a:r>
            <a:r>
              <a:rPr lang="ru-RU" sz="3200" u="sng" smtClean="0"/>
              <a:t> </a:t>
            </a:r>
            <a:r>
              <a:rPr lang="ru-RU" sz="3200" smtClean="0"/>
              <a:t>Обнаружено 2 местообитания.</a:t>
            </a:r>
          </a:p>
        </p:txBody>
      </p:sp>
      <p:pic>
        <p:nvPicPr>
          <p:cNvPr id="23555" name="Picture 2" descr="F:\DCIM\119NIKON\DSCN66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357313"/>
            <a:ext cx="63420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Дубонос</a:t>
            </a:r>
            <a:endParaRPr lang="ru-RU" sz="5400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4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	</a:t>
            </a:r>
            <a:r>
              <a:rPr lang="ru-RU" sz="4000" u="sng" smtClean="0"/>
              <a:t>Редкий вид. </a:t>
            </a:r>
            <a:r>
              <a:rPr lang="ru-RU" sz="4000" smtClean="0"/>
              <a:t>Отмечено 3 особи в ходе 2-х экскурсий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Черноголовый щегол</a:t>
            </a:r>
            <a:endParaRPr lang="ru-RU" sz="5400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	</a:t>
            </a:r>
            <a:r>
              <a:rPr lang="ru-RU" sz="4000" u="sng" smtClean="0"/>
              <a:t>Малочисленный вид. </a:t>
            </a:r>
            <a:r>
              <a:rPr lang="ru-RU" sz="4000" smtClean="0"/>
              <a:t>Наблюдался в районе деревенский кладбищ.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Домовой воробей</a:t>
            </a:r>
            <a:endParaRPr lang="ru-RU" sz="5400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28625" y="1773238"/>
            <a:ext cx="8229600" cy="4578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	</a:t>
            </a:r>
            <a:r>
              <a:rPr lang="ru-RU" sz="4000" u="sng" smtClean="0"/>
              <a:t>Обычный вид. </a:t>
            </a:r>
            <a:r>
              <a:rPr lang="ru-RU" sz="4000" smtClean="0"/>
              <a:t>Встречался не на всех экскурсиях, но в отмеченных стаях было около 20 особей в каждой.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6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Обыкновенный скворец</a:t>
            </a:r>
            <a:endParaRPr lang="ru-RU" sz="4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0825" y="4724400"/>
            <a:ext cx="8229600" cy="835025"/>
          </a:xfrm>
          <a:prstGeom prst="rect">
            <a:avLst/>
          </a:prstGeom>
        </p:spPr>
        <p:txBody>
          <a:bodyPr/>
          <a:lstStyle/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dirty="0">
                <a:latin typeface="+mn-lt"/>
              </a:rPr>
              <a:t>	</a:t>
            </a:r>
            <a:r>
              <a:rPr lang="ru-RU" sz="2800" u="sng" dirty="0">
                <a:latin typeface="+mn-lt"/>
              </a:rPr>
              <a:t>Малочисленный вид. </a:t>
            </a:r>
            <a:r>
              <a:rPr lang="ru-RU" sz="2800" dirty="0">
                <a:latin typeface="+mn-lt"/>
              </a:rPr>
              <a:t>Во второй половине августа большинство птиц уже покинуло изучаемую территорию. Нами наблюдались единичные особи и найдены гнездовья.</a:t>
            </a:r>
          </a:p>
        </p:txBody>
      </p:sp>
      <p:pic>
        <p:nvPicPr>
          <p:cNvPr id="27651" name="Picture 2" descr="F:\DCIM\119NIKON\DSCN6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3088" y="1189038"/>
            <a:ext cx="5400675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Белая </a:t>
            </a:r>
            <a:r>
              <a:rPr lang="ru-RU" sz="4800" dirty="0" err="1" smtClean="0"/>
              <a:t>трясогуска</a:t>
            </a:r>
            <a:endParaRPr lang="ru-RU" sz="4800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5229225"/>
            <a:ext cx="8229600" cy="127158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Обычный вид.</a:t>
            </a:r>
            <a:r>
              <a:rPr lang="ru-RU" sz="3200" smtClean="0"/>
              <a:t> Стайки трясогузок отмечались каждую экскурсию.</a:t>
            </a:r>
          </a:p>
        </p:txBody>
      </p:sp>
      <p:pic>
        <p:nvPicPr>
          <p:cNvPr id="28675" name="Picture 2" descr="F:\DCIM\119NIKON\DSCN66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1268413"/>
            <a:ext cx="5899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Городская ласточка</a:t>
            </a:r>
            <a:endParaRPr lang="ru-RU" sz="5400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14400" y="1966913"/>
            <a:ext cx="8229600" cy="4891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	Обычный вид. Птицы регистрировались в стае деревенских ласточек.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Деревенская ласточка</a:t>
            </a:r>
            <a:endParaRPr lang="ru-RU" sz="5400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271463" y="4292600"/>
            <a:ext cx="8435975" cy="16668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200" smtClean="0"/>
              <a:t>	Многочисленный вид. На территории          Бенец отмечено крупная (предотлетное) скопление ласточек численностью до 1000 особей. Найдено несколько гнезд, в том числе с птенцами.</a:t>
            </a:r>
          </a:p>
        </p:txBody>
      </p:sp>
      <p:pic>
        <p:nvPicPr>
          <p:cNvPr id="30723" name="Picture 2" descr="F:\DCIM\119NIKON\DSCN66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285875"/>
            <a:ext cx="46609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Горихвостка-чернушка</a:t>
            </a:r>
            <a:endParaRPr lang="ru-RU" sz="4800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5214938"/>
            <a:ext cx="8229600" cy="10937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600" smtClean="0"/>
              <a:t>	Редкий вид. Отмечен лишь однажды на территории деревни.</a:t>
            </a:r>
          </a:p>
        </p:txBody>
      </p:sp>
      <p:pic>
        <p:nvPicPr>
          <p:cNvPr id="31747" name="Picture 2" descr="F:\DCIM\119NIKON\DSCN66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285875"/>
            <a:ext cx="6286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2686040" cy="7747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Цель: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186737" cy="1471613"/>
          </a:xfrm>
        </p:spPr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	Выявить видовой состав и численность птиц в окрестностях дер. Бенцы </a:t>
            </a:r>
            <a:r>
              <a:rPr lang="ru-RU" dirty="0" err="1" smtClean="0"/>
              <a:t>Западнодвинского</a:t>
            </a:r>
            <a:r>
              <a:rPr lang="ru-RU" dirty="0" smtClean="0"/>
              <a:t> района, Тверской области, (за исключением водоплавающих и околоводных видов).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14346" y="2357430"/>
            <a:ext cx="437194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63" y="3429000"/>
            <a:ext cx="8186737" cy="3071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dirty="0">
                <a:latin typeface="+mn-lt"/>
              </a:rPr>
              <a:t>Определить видовой состав и численность птиц, обитающих вблизи строений человека;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dirty="0">
                <a:latin typeface="+mn-lt"/>
              </a:rPr>
              <a:t>Определить видовой состав и численность птиц, обитающих в лесах в окрестностях дер. </a:t>
            </a:r>
            <a:r>
              <a:rPr lang="ru-RU" sz="2800" dirty="0" err="1">
                <a:latin typeface="+mn-lt"/>
              </a:rPr>
              <a:t>Бенцы</a:t>
            </a:r>
            <a:r>
              <a:rPr lang="ru-RU" sz="2800" dirty="0">
                <a:latin typeface="+mn-lt"/>
              </a:rPr>
              <a:t>;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dirty="0">
                <a:latin typeface="+mn-lt"/>
              </a:rPr>
              <a:t>Определить видовой состав и численность птиц открытых территорий дер. </a:t>
            </a:r>
            <a:r>
              <a:rPr lang="ru-RU" sz="2800" dirty="0" err="1">
                <a:latin typeface="+mn-lt"/>
              </a:rPr>
              <a:t>Бенцы</a:t>
            </a:r>
            <a:r>
              <a:rPr lang="ru-RU" sz="28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240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Сорока</a:t>
            </a:r>
            <a:endParaRPr lang="ru-RU" sz="5400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95288" y="4857750"/>
            <a:ext cx="8291512" cy="181133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Обычный вид. Регистрировались на каждой экскурсии. Общая численность оценивается в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10 -15 особей. </a:t>
            </a:r>
          </a:p>
        </p:txBody>
      </p:sp>
      <p:pic>
        <p:nvPicPr>
          <p:cNvPr id="32771" name="Picture 2" descr="F:\DCIM\119NIKON\DSCN66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050" y="1138238"/>
            <a:ext cx="58578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Серая мухоловка</a:t>
            </a:r>
            <a:endParaRPr lang="ru-RU" sz="5400" dirty="0"/>
          </a:p>
        </p:txBody>
      </p:sp>
      <p:pic>
        <p:nvPicPr>
          <p:cNvPr id="33794" name="Picture 2" descr="F:\DCIM\119NIKON\DSCN6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000125"/>
            <a:ext cx="6148388" cy="4227513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5373688"/>
            <a:ext cx="8272463" cy="12207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dirty="0">
                <a:latin typeface="+mn-lt"/>
              </a:rPr>
              <a:t>	</a:t>
            </a:r>
            <a:r>
              <a:rPr lang="ru-RU" sz="2800" u="sng" dirty="0">
                <a:latin typeface="+mn-lt"/>
              </a:rPr>
              <a:t>Малочисленный вид. </a:t>
            </a:r>
            <a:r>
              <a:rPr lang="ru-RU" sz="2800" dirty="0">
                <a:latin typeface="+mn-lt"/>
              </a:rPr>
              <a:t>Птицы отмечались возле строений человека, на заборах, реже в </a:t>
            </a:r>
            <a:r>
              <a:rPr lang="ru-RU" sz="3300" dirty="0">
                <a:latin typeface="+mn-lt"/>
              </a:rPr>
              <a:t>лесных</a:t>
            </a:r>
            <a:r>
              <a:rPr lang="ru-RU" sz="2800" dirty="0">
                <a:latin typeface="+mn-lt"/>
              </a:rPr>
              <a:t> участках.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833" y="5377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Полевой воробей</a:t>
            </a:r>
            <a:endParaRPr lang="ru-RU" sz="5400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5613" y="5745163"/>
            <a:ext cx="8437562" cy="1112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Редкий вид</a:t>
            </a:r>
            <a:r>
              <a:rPr lang="ru-RU" sz="3200" smtClean="0"/>
              <a:t>. Отмечено 3 особи  на одной экскурсии</a:t>
            </a:r>
          </a:p>
        </p:txBody>
      </p:sp>
      <p:pic>
        <p:nvPicPr>
          <p:cNvPr id="34819" name="Picture 2" descr="C:\Users\user\Desktop\Бердинг\Булочка+\DSC_07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214438"/>
            <a:ext cx="6715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04540"/>
            <a:ext cx="85072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Птицы открытых территорий</a:t>
            </a:r>
            <a:endParaRPr lang="ru-RU" sz="4400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925513"/>
            <a:ext cx="8229600" cy="47085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200" smtClean="0"/>
              <a:t>	На полях и пустырях в окрестностях </a:t>
            </a:r>
            <a:r>
              <a:rPr lang="en-US" sz="3200" smtClean="0">
                <a:latin typeface="Times New Roman" pitchFamily="18" charset="0"/>
              </a:rPr>
              <a:t>     </a:t>
            </a:r>
            <a:r>
              <a:rPr lang="ru-RU" sz="3200" smtClean="0"/>
              <a:t>дер. Бенцы наблюдалось 7 видов птиц.</a:t>
            </a:r>
          </a:p>
        </p:txBody>
      </p:sp>
      <p:pic>
        <p:nvPicPr>
          <p:cNvPr id="35843" name="Picture 2" descr="F:\DCIM\119NIKON\DSCN66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6234113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Луговой лунь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971550" y="1557338"/>
            <a:ext cx="7680325" cy="37433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	</a:t>
            </a:r>
            <a:r>
              <a:rPr lang="ru-RU" sz="4000" u="sng" smtClean="0"/>
              <a:t>Редкий вид</a:t>
            </a:r>
            <a:r>
              <a:rPr lang="ru-RU" sz="4000" smtClean="0"/>
              <a:t>. Один самец отмечен южнее населенного пункта.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Обыкновенная овсянка</a:t>
            </a: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00063" y="5549900"/>
            <a:ext cx="8229600" cy="1308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</a:rPr>
              <a:t>	</a:t>
            </a:r>
            <a:r>
              <a:rPr lang="ru-RU" sz="3200" u="sng" smtClean="0"/>
              <a:t>Малочисленный вид.</a:t>
            </a:r>
            <a:r>
              <a:rPr lang="ru-RU" sz="3200" smtClean="0"/>
              <a:t> На каждой экскурсии встречались единичные особи.</a:t>
            </a:r>
            <a:r>
              <a:rPr lang="ru-RU" smtClean="0"/>
              <a:t> </a:t>
            </a:r>
          </a:p>
        </p:txBody>
      </p:sp>
      <p:pic>
        <p:nvPicPr>
          <p:cNvPr id="37891" name="Picture 2" descr="C:\Users\user\Desktop\Бердинг\Булочка+\DSCN68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285875"/>
            <a:ext cx="657225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Луговой чекан</a:t>
            </a:r>
            <a:endParaRPr lang="ru-RU" sz="4800" dirty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5286375"/>
            <a:ext cx="8229600" cy="1022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Малочисленный вид.</a:t>
            </a:r>
            <a:r>
              <a:rPr lang="ru-RU" sz="3200" smtClean="0"/>
              <a:t> Птицы отмечены возле     д. Бенцы.</a:t>
            </a:r>
          </a:p>
        </p:txBody>
      </p:sp>
      <p:pic>
        <p:nvPicPr>
          <p:cNvPr id="38915" name="Picture 2" descr="C:\Users\user\Desktop\Бердинг\Булочка+\DSC_07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358900"/>
            <a:ext cx="6715125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Серая ворона</a:t>
            </a:r>
            <a:endParaRPr lang="ru-RU" sz="5400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357188" y="5214938"/>
            <a:ext cx="8229600" cy="1136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3600" u="sng" smtClean="0"/>
              <a:t>Малочисленный вид.</a:t>
            </a:r>
            <a:r>
              <a:rPr lang="ru-RU" sz="3600" smtClean="0"/>
              <a:t> Мы наблюдали несколько особей на двух экскурсиях.</a:t>
            </a:r>
          </a:p>
        </p:txBody>
      </p:sp>
      <p:pic>
        <p:nvPicPr>
          <p:cNvPr id="39939" name="Picture 2" descr="C:\Users\user\Desktop\Бердинг\Булочка+\DSC_06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428750"/>
            <a:ext cx="61293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819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Сорокопут-жулан</a:t>
            </a:r>
            <a:endParaRPr lang="ru-RU" sz="5400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65138" y="5456238"/>
            <a:ext cx="8229600" cy="10239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Редкий вид</a:t>
            </a:r>
            <a:r>
              <a:rPr lang="ru-RU" sz="3200" smtClean="0"/>
              <a:t>. Наблюдали 2 самки, которые охотились на насекомых.</a:t>
            </a:r>
          </a:p>
        </p:txBody>
      </p:sp>
      <p:pic>
        <p:nvPicPr>
          <p:cNvPr id="40963" name="Picture 2" descr="C:\Users\user\Desktop\Бердинг\Булочка+\DSCN67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1341438"/>
            <a:ext cx="62642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Луговой конек</a:t>
            </a:r>
            <a:endParaRPr lang="ru-RU" sz="5400" dirty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5143500"/>
            <a:ext cx="8229600" cy="1165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Малочисленный вид</a:t>
            </a:r>
            <a:r>
              <a:rPr lang="ru-RU" sz="3200" smtClean="0"/>
              <a:t>. Видели по несколько птиц каждый день.</a:t>
            </a:r>
          </a:p>
        </p:txBody>
      </p:sp>
      <p:pic>
        <p:nvPicPr>
          <p:cNvPr id="41987" name="Picture 2" descr="C:\Users\user\Desktop\Бердинг\Булочка+\DSC_07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352550"/>
            <a:ext cx="60721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540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Оборудование и материалы:</a:t>
            </a:r>
            <a:endParaRPr lang="ru-RU" sz="4400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643063" y="1500188"/>
            <a:ext cx="5757862" cy="2400300"/>
          </a:xfrm>
        </p:spPr>
        <p:txBody>
          <a:bodyPr/>
          <a:lstStyle/>
          <a:p>
            <a:pPr eaLnBrk="1" hangingPunct="1"/>
            <a:r>
              <a:rPr lang="ru-RU" smtClean="0"/>
              <a:t>Зрительная труба</a:t>
            </a:r>
          </a:p>
          <a:p>
            <a:pPr eaLnBrk="1" hangingPunct="1"/>
            <a:r>
              <a:rPr lang="ru-RU" smtClean="0"/>
              <a:t>Бинокли</a:t>
            </a:r>
          </a:p>
          <a:p>
            <a:pPr eaLnBrk="1" hangingPunct="1"/>
            <a:r>
              <a:rPr lang="ru-RU" smtClean="0"/>
              <a:t>Фотоаппараты</a:t>
            </a:r>
          </a:p>
          <a:p>
            <a:pPr eaLnBrk="1" hangingPunct="1"/>
            <a:r>
              <a:rPr lang="ru-RU" smtClean="0"/>
              <a:t>Определители птиц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3643314"/>
            <a:ext cx="7745514" cy="115409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Методика исследования: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71625" y="5000625"/>
            <a:ext cx="7286625" cy="1400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800" dirty="0">
                <a:latin typeface="+mn-lt"/>
              </a:rPr>
              <a:t>Маршрутный метод учета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Серая славка</a:t>
            </a:r>
            <a:endParaRPr lang="ru-RU" sz="5400" dirty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369888" y="5643563"/>
            <a:ext cx="8229600" cy="1022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Редкий вид</a:t>
            </a:r>
            <a:r>
              <a:rPr lang="ru-RU" sz="3200" smtClean="0"/>
              <a:t>. Две птицы наблюдали на кладбище.</a:t>
            </a:r>
          </a:p>
        </p:txBody>
      </p:sp>
      <p:pic>
        <p:nvPicPr>
          <p:cNvPr id="43011" name="Picture 2" descr="C:\Users\user\Desktop\Бердинг\Булочка+\DSCN67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0262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Птицы леса</a:t>
            </a:r>
            <a:endParaRPr lang="ru-RU" sz="5400" dirty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600" smtClean="0"/>
              <a:t>	К деревне Бенцы примыкает лесной массив.  На территории населенного пункта остались участки сосновых и лиственных лесов. Это обуславливает наличие в деревне и ее ближайших окрестностях большого количества лесных видов птиц.  За время проведения наблюдений нами отмечено 15 видов лесных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Чеглок</a:t>
            </a:r>
            <a:endParaRPr lang="ru-RU" sz="6000" dirty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827088" y="1628775"/>
            <a:ext cx="7859712" cy="46799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4000" smtClean="0"/>
              <a:t>	</a:t>
            </a:r>
            <a:r>
              <a:rPr lang="ru-RU" sz="4000" u="sng" smtClean="0"/>
              <a:t>Редкий вид</a:t>
            </a:r>
            <a:r>
              <a:rPr lang="ru-RU" sz="4000" smtClean="0"/>
              <a:t>. Наблюдался три раза, в том числе одна птица охотилась на пустыре возле библиотеки.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Ястреб-перепелятник</a:t>
            </a:r>
            <a:endParaRPr lang="ru-RU" sz="5400" dirty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684213" y="1844675"/>
            <a:ext cx="8002587" cy="4464050"/>
          </a:xfrm>
        </p:spPr>
        <p:txBody>
          <a:bodyPr/>
          <a:lstStyle/>
          <a:p>
            <a:pPr marL="136525" indent="0" algn="just" eaLnBrk="1" hangingPunct="1">
              <a:buFont typeface="Wingdings 2" pitchFamily="18" charset="2"/>
              <a:buNone/>
            </a:pPr>
            <a:r>
              <a:rPr lang="ru-RU" sz="4400" u="sng" smtClean="0"/>
              <a:t>Редкий вид.</a:t>
            </a:r>
            <a:r>
              <a:rPr lang="ru-RU" sz="4400" smtClean="0"/>
              <a:t> Отмечен дважды вблизи школы.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Вяхирь </a:t>
            </a:r>
            <a:endParaRPr lang="ru-RU" sz="6000" dirty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323850" y="2276475"/>
            <a:ext cx="8229600" cy="130968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4000" smtClean="0"/>
              <a:t>	</a:t>
            </a:r>
            <a:r>
              <a:rPr lang="ru-RU" sz="4000" u="sng" smtClean="0"/>
              <a:t>Редкий вид.</a:t>
            </a:r>
            <a:r>
              <a:rPr lang="ru-RU" sz="4000" smtClean="0"/>
              <a:t> Отмечен однажды. Одна особь наблюдалась летящей южнее деревни.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57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Пестрый дятел</a:t>
            </a:r>
            <a:endParaRPr lang="ru-RU" sz="4800" dirty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28625" y="5137150"/>
            <a:ext cx="8320088" cy="1460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u="sng" smtClean="0"/>
              <a:t>Обычный вид</a:t>
            </a:r>
            <a:r>
              <a:rPr lang="ru-RU" smtClean="0"/>
              <a:t>. Регистрировался ежедневно. Птицы наблюдались практически в ходе каждого маршрута. </a:t>
            </a:r>
          </a:p>
        </p:txBody>
      </p:sp>
      <p:pic>
        <p:nvPicPr>
          <p:cNvPr id="48131" name="Picture 2" descr="F:\DCIM\119NIKON\DSCN66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1125538"/>
            <a:ext cx="54737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Черный дятел (желна)</a:t>
            </a:r>
            <a:endParaRPr lang="ru-RU" sz="4800" dirty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	</a:t>
            </a:r>
            <a:r>
              <a:rPr lang="ru-RU" sz="4000" u="sng" smtClean="0"/>
              <a:t>Редкий вид. </a:t>
            </a:r>
            <a:r>
              <a:rPr lang="ru-RU" sz="4000" smtClean="0"/>
              <a:t>Одна особь зарегистрирована южнее деревни Бенцы.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Сойка</a:t>
            </a:r>
            <a:endParaRPr lang="ru-RU" sz="5400" dirty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68313" y="5299075"/>
            <a:ext cx="8229600" cy="1095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Малочисленный вид</a:t>
            </a:r>
            <a:r>
              <a:rPr lang="ru-RU" sz="3200" smtClean="0"/>
              <a:t>. Птицы отмечались по голосу не на всех экскурсиях.</a:t>
            </a:r>
          </a:p>
        </p:txBody>
      </p:sp>
      <p:pic>
        <p:nvPicPr>
          <p:cNvPr id="50179" name="Picture 2" descr="C:\Users\user\Desktop\Бердинг\Булочка+\DSC_0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143000"/>
            <a:ext cx="57864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err="1" smtClean="0"/>
              <a:t>Пеночка-теньковка</a:t>
            </a:r>
            <a:endParaRPr lang="ru-RU" sz="5400" dirty="0"/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57200" y="5286375"/>
            <a:ext cx="8229600" cy="138271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u="sng" smtClean="0"/>
              <a:t>Обычный вид.</a:t>
            </a:r>
            <a:r>
              <a:rPr lang="ru-RU" smtClean="0"/>
              <a:t> Птицы регистрировались на каждой экскурсии в населенном пункте и окрестностях.</a:t>
            </a:r>
          </a:p>
        </p:txBody>
      </p:sp>
      <p:pic>
        <p:nvPicPr>
          <p:cNvPr id="51203" name="Picture 3" descr="F:\DCIM\119NIKON\DSCN66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214438"/>
            <a:ext cx="60007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err="1" smtClean="0"/>
              <a:t>Пеночка-весничка</a:t>
            </a:r>
            <a:endParaRPr lang="ru-RU" sz="4800" dirty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382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u="sng" smtClean="0"/>
              <a:t>Малочисленный вид</a:t>
            </a:r>
            <a:r>
              <a:rPr lang="ru-RU" smtClean="0"/>
              <a:t>. Пеночка-вестничка обнаруживалась несколько раз в окрестностях экошколы. </a:t>
            </a:r>
          </a:p>
        </p:txBody>
      </p:sp>
      <p:pic>
        <p:nvPicPr>
          <p:cNvPr id="52227" name="Picture 2" descr="F:\DCIM\119NIKON\DSCN66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285875"/>
            <a:ext cx="645636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Определение статуса вида </a:t>
            </a:r>
            <a:endParaRPr lang="ru-RU" sz="4400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Редкий вид – отмечены единичные особи не на всех экскурсиях.</a:t>
            </a:r>
          </a:p>
          <a:p>
            <a:pPr eaLnBrk="1" hangingPunct="1"/>
            <a:r>
              <a:rPr lang="ru-RU" sz="3200" smtClean="0"/>
              <a:t>Малочисленный вид – отмечены единичные особи на всех экскурсиях.</a:t>
            </a:r>
          </a:p>
          <a:p>
            <a:pPr eaLnBrk="1" hangingPunct="1"/>
            <a:r>
              <a:rPr lang="ru-RU" sz="3200" smtClean="0"/>
              <a:t>Обычный вид – наблюдались десятки особей на каждой экскурсии.</a:t>
            </a:r>
          </a:p>
          <a:p>
            <a:pPr eaLnBrk="1" hangingPunct="1"/>
            <a:r>
              <a:rPr lang="ru-RU" sz="3200" smtClean="0"/>
              <a:t>Многочисленный вид – отмечались сотни или более особей на каждой экскурсии.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Желтоголовый королек</a:t>
            </a:r>
            <a:endParaRPr lang="ru-RU" sz="4800" dirty="0"/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681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3600" u="sng" smtClean="0"/>
              <a:t>Обычный вид. </a:t>
            </a:r>
            <a:r>
              <a:rPr lang="ru-RU" sz="3600" smtClean="0"/>
              <a:t>Стайки птиц отмечались по голосу в окрестностях деревни Бенцы.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err="1" smtClean="0"/>
              <a:t>Зарянка</a:t>
            </a:r>
            <a:endParaRPr lang="ru-RU" sz="5400" dirty="0"/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428625" y="2205038"/>
            <a:ext cx="8229600" cy="1093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3600" u="sng" smtClean="0"/>
              <a:t>Редкий вид. </a:t>
            </a:r>
            <a:r>
              <a:rPr lang="ru-RU" sz="3600" smtClean="0"/>
              <a:t>Нами обнаружено только два места, где можно было встретить эту птицу. Зарянки регистрировались по голосу.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err="1" smtClean="0"/>
              <a:t>Буроголовая</a:t>
            </a:r>
            <a:r>
              <a:rPr lang="ru-RU" sz="5400" dirty="0" smtClean="0"/>
              <a:t> гаичка</a:t>
            </a:r>
            <a:endParaRPr lang="ru-RU" sz="5400" dirty="0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5387975"/>
            <a:ext cx="8229600" cy="1238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Малочисленный вид. </a:t>
            </a:r>
            <a:r>
              <a:rPr lang="ru-RU" sz="3200" smtClean="0"/>
              <a:t>Отмечена дважды по голосу южнее и севернее деревни Бенцы.</a:t>
            </a:r>
          </a:p>
        </p:txBody>
      </p:sp>
      <p:pic>
        <p:nvPicPr>
          <p:cNvPr id="55299" name="Picture 2" descr="F:\DCIM\119NIKON\DSCN66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1382713"/>
            <a:ext cx="500062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41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Зяблик</a:t>
            </a:r>
            <a:endParaRPr lang="ru-RU" sz="5400" dirty="0"/>
          </a:p>
        </p:txBody>
      </p:sp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168275" y="4221163"/>
            <a:ext cx="8507413" cy="20970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200" smtClean="0"/>
              <a:t>	</a:t>
            </a:r>
            <a:r>
              <a:rPr lang="ru-RU" sz="3200" u="sng" smtClean="0"/>
              <a:t>Обычный вид. </a:t>
            </a:r>
            <a:r>
              <a:rPr lang="ru-RU" sz="3200" smtClean="0"/>
              <a:t>В ходе экскурсий наиболее часто зяблики нами наблюдались на деревенском кладбище. Кроме того птицы регистрировались и в прилегающих лесных массивах.</a:t>
            </a:r>
          </a:p>
        </p:txBody>
      </p:sp>
      <p:pic>
        <p:nvPicPr>
          <p:cNvPr id="56323" name="Picture 2" descr="F:\DCIM\119NIKON\DSCN66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093788"/>
            <a:ext cx="49006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Обыкновенная пищуха</a:t>
            </a:r>
            <a:endParaRPr lang="ru-RU" sz="5400" dirty="0"/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640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3600" u="sng" smtClean="0"/>
              <a:t>Редкий вид. </a:t>
            </a:r>
            <a:r>
              <a:rPr lang="ru-RU" sz="3600" smtClean="0"/>
              <a:t>Одна птица обнаружена по голосу  в сосновом лесу между деревней Бенцы и оз. Савинское (урочище Мыс).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err="1" smtClean="0"/>
              <a:t>Синица-московка</a:t>
            </a:r>
            <a:endParaRPr lang="ru-RU" dirty="0"/>
          </a:p>
        </p:txBody>
      </p:sp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4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3600" u="sng" smtClean="0"/>
              <a:t>Малочисленный вид. </a:t>
            </a:r>
            <a:r>
              <a:rPr lang="ru-RU" sz="3600" smtClean="0"/>
              <a:t>Несколько раз московки регистрировались на наших маршрутах в том числе и в островках соснового леса в центре деревни.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Поползень обыкновенный</a:t>
            </a:r>
            <a:endParaRPr lang="ru-RU" sz="4400" dirty="0"/>
          </a:p>
        </p:txBody>
      </p:sp>
      <p:sp>
        <p:nvSpPr>
          <p:cNvPr id="59394" name="Содержимое 2"/>
          <p:cNvSpPr txBox="1">
            <a:spLocks/>
          </p:cNvSpPr>
          <p:nvPr/>
        </p:nvSpPr>
        <p:spPr bwMode="auto">
          <a:xfrm>
            <a:off x="179388" y="5264150"/>
            <a:ext cx="84359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	</a:t>
            </a:r>
            <a:r>
              <a:rPr lang="ru-RU" sz="2800" u="sng">
                <a:latin typeface="Times New Roman" pitchFamily="18" charset="0"/>
              </a:rPr>
              <a:t>Малочисленный вид.</a:t>
            </a:r>
            <a:r>
              <a:rPr lang="ru-RU" sz="2800">
                <a:latin typeface="Times New Roman" pitchFamily="18" charset="0"/>
              </a:rPr>
              <a:t> Птицы регистрировались на участках соснового леса. Две особи наблюдались во время кормления в центре деревни.</a:t>
            </a:r>
          </a:p>
        </p:txBody>
      </p:sp>
      <p:pic>
        <p:nvPicPr>
          <p:cNvPr id="59395" name="Picture 2" descr="F:\DCIM\119NIKON\DSCN6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357313"/>
            <a:ext cx="5522913" cy="3919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8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Выводы</a:t>
            </a:r>
            <a:endParaRPr lang="ru-RU" sz="5400" dirty="0"/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323850" y="1071563"/>
            <a:ext cx="8362950" cy="5786437"/>
          </a:xfrm>
        </p:spPr>
        <p:txBody>
          <a:bodyPr/>
          <a:lstStyle/>
          <a:p>
            <a:pPr marL="650875" indent="-514350" algn="just" eaLnBrk="1" hangingPunct="1">
              <a:buFont typeface="Lucida Sans" pitchFamily="34" charset="0"/>
              <a:buAutoNum type="arabicPeriod"/>
            </a:pPr>
            <a:r>
              <a:rPr lang="ru-RU" smtClean="0"/>
              <a:t>В ходе наших наблюдений было выявлено 15 видов (3 отряда), которые обитают на территории населенного пункта вблизи строений человека. Из них 5 редкие, 4 малочисленные, 5 обычные, 1 многочисленный.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В окрестностях деревни Бенцы встречается 7 видов птиц (2 отряда), обитателей открытых территорий. Все они редки либо малочисленны.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Благодаря наличию больших участков леса комплекс лесных видов птиц представлен значительно – 15 видов из 5 отрядов.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" y="1856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Место проведения исследований</a:t>
            </a:r>
            <a:endParaRPr lang="ru-RU" sz="4000" dirty="0"/>
          </a:p>
        </p:txBody>
      </p:sp>
      <p:pic>
        <p:nvPicPr>
          <p:cNvPr id="17410" name="Picture 2" descr="F:\DCIM\119NIKON\DSCN6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88" y="1285875"/>
            <a:ext cx="5929312" cy="5405438"/>
          </a:xfrm>
        </p:spPr>
      </p:pic>
      <p:sp>
        <p:nvSpPr>
          <p:cNvPr id="4" name="Овал 3"/>
          <p:cNvSpPr/>
          <p:nvPr/>
        </p:nvSpPr>
        <p:spPr>
          <a:xfrm>
            <a:off x="2857500" y="2357438"/>
            <a:ext cx="2786063" cy="4071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исследований: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Wingdings 2" pitchFamily="18" charset="2"/>
              <a:buNone/>
            </a:pPr>
            <a:r>
              <a:rPr lang="ru-RU" smtClean="0"/>
              <a:t>	В ходе проведения учетов птиц нами выявлено 37 видов птиц, относящихся к 6 отрядам: 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Аистоообразные (1 вид)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Ястребиные (2)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Соколообразные (1)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Голубеобразные (2)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Дятлообразные (2)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mtClean="0"/>
              <a:t>Воробьинообразные (29)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40108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Птицы населенного пункта</a:t>
            </a:r>
            <a:endParaRPr lang="ru-RU" sz="4800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611188" y="765175"/>
            <a:ext cx="8043862" cy="47371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Мы обнаружили 15 видов птиц, местом обитания которых является жилая застройка.</a:t>
            </a:r>
          </a:p>
        </p:txBody>
      </p:sp>
      <p:pic>
        <p:nvPicPr>
          <p:cNvPr id="19459" name="Picture 2" descr="F:\DCIM\119NIKON\DSCN66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824038"/>
            <a:ext cx="642461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Белый аист</a:t>
            </a:r>
            <a:endParaRPr lang="ru-RU" sz="5400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70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3600" u="sng" smtClean="0"/>
              <a:t>Редкий вид</a:t>
            </a:r>
            <a:r>
              <a:rPr lang="ru-RU" sz="3600" smtClean="0"/>
              <a:t>. Отмечена одна особь на водонапорной башне в центре деревни.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Сизый голубь</a:t>
            </a:r>
            <a:endParaRPr lang="ru-RU" sz="4800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5013325"/>
            <a:ext cx="8229600" cy="216058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u="sng" smtClean="0"/>
              <a:t>Обычный вид. </a:t>
            </a:r>
            <a:r>
              <a:rPr lang="ru-RU" smtClean="0"/>
              <a:t>Птицы регулярно  наблюдались на территории населенного пункта. Гнездятся в здании школы.</a:t>
            </a:r>
          </a:p>
        </p:txBody>
      </p:sp>
      <p:pic>
        <p:nvPicPr>
          <p:cNvPr id="21507" name="Picture 2" descr="F:\DCIM\119NIKON\DSCN66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390650"/>
            <a:ext cx="525621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Орнитофауна окрестностей деревни бенцы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Цель:&amp;quot;&quot;/&gt;&lt;property id=&quot;20307&quot; value=&quot;257&quot;/&gt;&lt;/object&gt;&lt;object type=&quot;3&quot; unique_id=&quot;10006&quot;&gt;&lt;property id=&quot;20148&quot; value=&quot;5&quot;/&gt;&lt;property id=&quot;20300&quot; value=&quot;Slide 5 - &amp;quot;Место проведения исследований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Птицы населенного пункта&amp;quot;&quot;/&gt;&lt;property id=&quot;20307&quot; value=&quot;259&quot;/&gt;&lt;/object&gt;&lt;object type=&quot;3&quot; unique_id=&quot;10008&quot;&gt;&lt;property id=&quot;20148&quot; value=&quot;5&quot;/&gt;&lt;property id=&quot;20300&quot; value=&quot;Slide 23 - &amp;quot;Птицы открытых территорий&amp;quot;&quot;/&gt;&lt;property id=&quot;20307&quot; value=&quot;260&quot;/&gt;&lt;/object&gt;&lt;object type=&quot;3&quot; unique_id=&quot;10009&quot;&gt;&lt;property id=&quot;20148&quot; value=&quot;5&quot;/&gt;&lt;property id=&quot;20300&quot; value=&quot;Slide 31 - &amp;quot;Птицы леса&amp;quot;&quot;/&gt;&lt;property id=&quot;20307&quot; value=&quot;261&quot;/&gt;&lt;/object&gt;&lt;object type=&quot;3&quot; unique_id=&quot;10010&quot;&gt;&lt;property id=&quot;20148&quot; value=&quot;5&quot;/&gt;&lt;property id=&quot;20300&quot; value=&quot;Slide 47 - &amp;quot;Выводы&amp;quot;&quot;/&gt;&lt;property id=&quot;20307&quot; value=&quot;262&quot;/&gt;&lt;/object&gt;&lt;object type=&quot;3&quot; unique_id=&quot;10353&quot;&gt;&lt;property id=&quot;20148&quot; value=&quot;5&quot;/&gt;&lt;property id=&quot;20300&quot; value=&quot;Slide 3 - &amp;quot;Оборудование и материалы:&amp;quot;&quot;/&gt;&lt;property id=&quot;20307&quot; value=&quot;297&quot;/&gt;&lt;/object&gt;&lt;object type=&quot;3&quot; unique_id=&quot;10354&quot;&gt;&lt;property id=&quot;20148&quot; value=&quot;5&quot;/&gt;&lt;property id=&quot;20300&quot; value=&quot;Slide 8 - &amp;quot;Белый аист&amp;quot;&quot;/&gt;&lt;property id=&quot;20307&quot; value=&quot;263&quot;/&gt;&lt;/object&gt;&lt;object type=&quot;3&quot; unique_id=&quot;10355&quot;&gt;&lt;property id=&quot;20148&quot; value=&quot;5&quot;/&gt;&lt;property id=&quot;20300&quot; value=&quot;Slide 10 - &amp;quot;Дрозд-рябинник&amp;quot;&quot;/&gt;&lt;property id=&quot;20307&quot; value=&quot;264&quot;/&gt;&lt;/object&gt;&lt;object type=&quot;3&quot; unique_id=&quot;10356&quot;&gt;&lt;property id=&quot;20148&quot; value=&quot;5&quot;/&gt;&lt;property id=&quot;20300&quot; value=&quot;Slide 11 - &amp;quot;Обыкновенная каменка&amp;quot;&quot;/&gt;&lt;property id=&quot;20307&quot; value=&quot;265&quot;/&gt;&lt;/object&gt;&lt;object type=&quot;3&quot; unique_id=&quot;10357&quot;&gt;&lt;property id=&quot;20148&quot; value=&quot;5&quot;/&gt;&lt;property id=&quot;20300&quot; value=&quot;Slide 12 - &amp;quot;Дубонос&amp;quot;&quot;/&gt;&lt;property id=&quot;20307&quot; value=&quot;266&quot;/&gt;&lt;/object&gt;&lt;object type=&quot;3&quot; unique_id=&quot;10358&quot;&gt;&lt;property id=&quot;20148&quot; value=&quot;5&quot;/&gt;&lt;property id=&quot;20300&quot; value=&quot;Slide 13 - &amp;quot;Черноголовый щегол&amp;quot;&quot;/&gt;&lt;property id=&quot;20307&quot; value=&quot;267&quot;/&gt;&lt;/object&gt;&lt;object type=&quot;3&quot; unique_id=&quot;10359&quot;&gt;&lt;property id=&quot;20148&quot; value=&quot;5&quot;/&gt;&lt;property id=&quot;20300&quot; value=&quot;Slide 14 - &amp;quot;Домовой воробей&amp;quot;&quot;/&gt;&lt;property id=&quot;20307&quot; value=&quot;268&quot;/&gt;&lt;/object&gt;&lt;object type=&quot;3&quot; unique_id=&quot;10360&quot;&gt;&lt;property id=&quot;20148&quot; value=&quot;5&quot;/&gt;&lt;property id=&quot;20300&quot; value=&quot;Slide 15 - &amp;quot;Обыкновенный скворец&amp;quot;&quot;/&gt;&lt;property id=&quot;20307&quot; value=&quot;269&quot;/&gt;&lt;/object&gt;&lt;object type=&quot;3&quot; unique_id=&quot;10361&quot;&gt;&lt;property id=&quot;20148&quot; value=&quot;5&quot;/&gt;&lt;property id=&quot;20300&quot; value=&quot;Slide 16 - &amp;quot;Белая трясогуска&amp;quot;&quot;/&gt;&lt;property id=&quot;20307&quot; value=&quot;270&quot;/&gt;&lt;/object&gt;&lt;object type=&quot;3&quot; unique_id=&quot;10362&quot;&gt;&lt;property id=&quot;20148&quot; value=&quot;5&quot;/&gt;&lt;property id=&quot;20300&quot; value=&quot;Slide 17 - &amp;quot;Городская ласточка&amp;quot;&quot;/&gt;&lt;property id=&quot;20307&quot; value=&quot;271&quot;/&gt;&lt;/object&gt;&lt;object type=&quot;3&quot; unique_id=&quot;10363&quot;&gt;&lt;property id=&quot;20148&quot; value=&quot;5&quot;/&gt;&lt;property id=&quot;20300&quot; value=&quot;Slide 18 - &amp;quot;Деревенская ласточка&amp;quot;&quot;/&gt;&lt;property id=&quot;20307&quot; value=&quot;272&quot;/&gt;&lt;/object&gt;&lt;object type=&quot;3&quot; unique_id=&quot;10364&quot;&gt;&lt;property id=&quot;20148&quot; value=&quot;5&quot;/&gt;&lt;property id=&quot;20300&quot; value=&quot;Slide 19 - &amp;quot;Горихвостка-чернушка&amp;quot;&quot;/&gt;&lt;property id=&quot;20307&quot; value=&quot;273&quot;/&gt;&lt;/object&gt;&lt;object type=&quot;3&quot; unique_id=&quot;10366&quot;&gt;&lt;property id=&quot;20148&quot; value=&quot;5&quot;/&gt;&lt;property id=&quot;20300&quot; value=&quot;Slide 20 - &amp;quot;Сорока&amp;quot;&quot;/&gt;&lt;property id=&quot;20307&quot; value=&quot;275&quot;/&gt;&lt;/object&gt;&lt;object type=&quot;3&quot; unique_id=&quot;10367&quot;&gt;&lt;property id=&quot;20148&quot; value=&quot;5&quot;/&gt;&lt;property id=&quot;20300&quot; value=&quot;Slide 22 - &amp;quot;Полевой воробей&amp;quot;&quot;/&gt;&lt;property id=&quot;20307&quot; value=&quot;276&quot;/&gt;&lt;/object&gt;&lt;object type=&quot;3&quot; unique_id=&quot;10368&quot;&gt;&lt;property id=&quot;20148&quot; value=&quot;5&quot;/&gt;&lt;property id=&quot;20300&quot; value=&quot;Slide 25 - &amp;quot;Обыкновенная овсянка&amp;quot;&quot;/&gt;&lt;property id=&quot;20307&quot; value=&quot;277&quot;/&gt;&lt;/object&gt;&lt;object type=&quot;3&quot; unique_id=&quot;10369&quot;&gt;&lt;property id=&quot;20148&quot; value=&quot;5&quot;/&gt;&lt;property id=&quot;20300&quot; value=&quot;Slide 26 - &amp;quot;Луговой чекан&amp;quot;&quot;/&gt;&lt;property id=&quot;20307&quot; value=&quot;278&quot;/&gt;&lt;/object&gt;&lt;object type=&quot;3&quot; unique_id=&quot;10370&quot;&gt;&lt;property id=&quot;20148&quot; value=&quot;5&quot;/&gt;&lt;property id=&quot;20300&quot; value=&quot;Slide 27 - &amp;quot;Серая ворона&amp;quot;&quot;/&gt;&lt;property id=&quot;20307&quot; value=&quot;279&quot;/&gt;&lt;/object&gt;&lt;object type=&quot;3&quot; unique_id=&quot;10371&quot;&gt;&lt;property id=&quot;20148&quot; value=&quot;5&quot;/&gt;&lt;property id=&quot;20300&quot; value=&quot;Slide 28 - &amp;quot;Сорокопут-жулан&amp;quot;&quot;/&gt;&lt;property id=&quot;20307&quot; value=&quot;280&quot;/&gt;&lt;/object&gt;&lt;object type=&quot;3&quot; unique_id=&quot;10372&quot;&gt;&lt;property id=&quot;20148&quot; value=&quot;5&quot;/&gt;&lt;property id=&quot;20300&quot; value=&quot;Slide 29 - &amp;quot;Луговой конек&amp;quot;&quot;/&gt;&lt;property id=&quot;20307&quot; value=&quot;281&quot;/&gt;&lt;/object&gt;&lt;object type=&quot;3&quot; unique_id=&quot;10374&quot;&gt;&lt;property id=&quot;20148&quot; value=&quot;5&quot;/&gt;&lt;property id=&quot;20300&quot; value=&quot;Slide 30 - &amp;quot;Серая славка&amp;quot;&quot;/&gt;&lt;property id=&quot;20307&quot; value=&quot;283&quot;/&gt;&lt;/object&gt;&lt;object type=&quot;3&quot; unique_id=&quot;10375&quot;&gt;&lt;property id=&quot;20148&quot; value=&quot;5&quot;/&gt;&lt;property id=&quot;20300&quot; value=&quot;Slide 32 - &amp;quot;Чеглок&amp;quot;&quot;/&gt;&lt;property id=&quot;20307&quot; value=&quot;284&quot;/&gt;&lt;/object&gt;&lt;object type=&quot;3&quot; unique_id=&quot;10376&quot;&gt;&lt;property id=&quot;20148&quot; value=&quot;5&quot;/&gt;&lt;property id=&quot;20300&quot; value=&quot;Slide 34 - &amp;quot;Вяхирь &amp;quot;&quot;/&gt;&lt;property id=&quot;20307&quot; value=&quot;285&quot;/&gt;&lt;/object&gt;&lt;object type=&quot;3&quot; unique_id=&quot;10377&quot;&gt;&lt;property id=&quot;20148&quot; value=&quot;5&quot;/&gt;&lt;property id=&quot;20300&quot; value=&quot;Slide 35 - &amp;quot;Пестрый дятел&amp;quot;&quot;/&gt;&lt;property id=&quot;20307&quot; value=&quot;286&quot;/&gt;&lt;/object&gt;&lt;object type=&quot;3&quot; unique_id=&quot;10378&quot;&gt;&lt;property id=&quot;20148&quot; value=&quot;5&quot;/&gt;&lt;property id=&quot;20300&quot; value=&quot;Slide 36 - &amp;quot;Черный дятел (желна)&amp;quot;&quot;/&gt;&lt;property id=&quot;20307&quot; value=&quot;287&quot;/&gt;&lt;/object&gt;&lt;object type=&quot;3&quot; unique_id=&quot;10379&quot;&gt;&lt;property id=&quot;20148&quot; value=&quot;5&quot;/&gt;&lt;property id=&quot;20300&quot; value=&quot;Slide 37 - &amp;quot;Сойка&amp;quot;&quot;/&gt;&lt;property id=&quot;20307&quot; value=&quot;288&quot;/&gt;&lt;/object&gt;&lt;object type=&quot;3&quot; unique_id=&quot;10380&quot;&gt;&lt;property id=&quot;20148&quot; value=&quot;5&quot;/&gt;&lt;property id=&quot;20300&quot; value=&quot;Slide 38 - &amp;quot;Пеночка-теньковка&amp;quot;&quot;/&gt;&lt;property id=&quot;20307&quot; value=&quot;289&quot;/&gt;&lt;/object&gt;&lt;object type=&quot;3&quot; unique_id=&quot;10381&quot;&gt;&lt;property id=&quot;20148&quot; value=&quot;5&quot;/&gt;&lt;property id=&quot;20300&quot; value=&quot;Slide 39 - &amp;quot;Пеночка-весничка&amp;quot;&quot;/&gt;&lt;property id=&quot;20307&quot; value=&quot;290&quot;/&gt;&lt;/object&gt;&lt;object type=&quot;3&quot; unique_id=&quot;10382&quot;&gt;&lt;property id=&quot;20148&quot; value=&quot;5&quot;/&gt;&lt;property id=&quot;20300&quot; value=&quot;Slide 40 - &amp;quot;Желтоголовый королек&amp;quot;&quot;/&gt;&lt;property id=&quot;20307&quot; value=&quot;291&quot;/&gt;&lt;/object&gt;&lt;object type=&quot;3&quot; unique_id=&quot;10383&quot;&gt;&lt;property id=&quot;20148&quot; value=&quot;5&quot;/&gt;&lt;property id=&quot;20300&quot; value=&quot;Slide 41 - &amp;quot;Зарянка&amp;quot;&quot;/&gt;&lt;property id=&quot;20307&quot; value=&quot;292&quot;/&gt;&lt;/object&gt;&lt;object type=&quot;3&quot; unique_id=&quot;10384&quot;&gt;&lt;property id=&quot;20148&quot; value=&quot;5&quot;/&gt;&lt;property id=&quot;20300&quot; value=&quot;Slide 42 - &amp;quot;Буроголовая гаичка&amp;quot;&quot;/&gt;&lt;property id=&quot;20307&quot; value=&quot;293&quot;/&gt;&lt;/object&gt;&lt;object type=&quot;3&quot; unique_id=&quot;10385&quot;&gt;&lt;property id=&quot;20148&quot; value=&quot;5&quot;/&gt;&lt;property id=&quot;20300&quot; value=&quot;Slide 43 - &amp;quot;Зяблик&amp;quot;&quot;/&gt;&lt;property id=&quot;20307&quot; value=&quot;294&quot;/&gt;&lt;/object&gt;&lt;object type=&quot;3&quot; unique_id=&quot;10386&quot;&gt;&lt;property id=&quot;20148&quot; value=&quot;5&quot;/&gt;&lt;property id=&quot;20300&quot; value=&quot;Slide 44 - &amp;quot;Обыкновенная пищуха&amp;quot;&quot;/&gt;&lt;property id=&quot;20307&quot; value=&quot;295&quot;/&gt;&lt;/object&gt;&lt;object type=&quot;3&quot; unique_id=&quot;10387&quot;&gt;&lt;property id=&quot;20148&quot; value=&quot;5&quot;/&gt;&lt;property id=&quot;20300&quot; value=&quot;Slide 45 - &amp;quot;Синица-московка&amp;quot;&quot;/&gt;&lt;property id=&quot;20307&quot; value=&quot;296&quot;/&gt;&lt;/object&gt;&lt;object type=&quot;3&quot; unique_id=&quot;10520&quot;&gt;&lt;property id=&quot;20148&quot; value=&quot;5&quot;/&gt;&lt;property id=&quot;20300&quot; value=&quot;Slide 6 - &amp;quot;Результаты исследований:&amp;quot;&quot;/&gt;&lt;property id=&quot;20307&quot; value=&quot;298&quot;/&gt;&lt;/object&gt;&lt;object type=&quot;3&quot; unique_id=&quot;10792&quot;&gt;&lt;property id=&quot;20148&quot; value=&quot;5&quot;/&gt;&lt;property id=&quot;20300&quot; value=&quot;Slide 46 - &amp;quot;Поползень обыкновенный&amp;quot;&quot;/&gt;&lt;property id=&quot;20307&quot; value=&quot;299&quot;/&gt;&lt;/object&gt;&lt;object type=&quot;3&quot; unique_id=&quot;11345&quot;&gt;&lt;property id=&quot;20148&quot; value=&quot;5&quot;/&gt;&lt;property id=&quot;20300&quot; value=&quot;Slide 4 - &amp;quot;Определение статуса вида &amp;quot;&quot;/&gt;&lt;property id=&quot;20307&quot; value=&quot;301&quot;/&gt;&lt;/object&gt;&lt;object type=&quot;3&quot; unique_id=&quot;11346&quot;&gt;&lt;property id=&quot;20148&quot; value=&quot;5&quot;/&gt;&lt;property id=&quot;20300&quot; value=&quot;Slide 21 - &amp;quot;Серая мухоловка&amp;quot;&quot;/&gt;&lt;property id=&quot;20307&quot; value=&quot;300&quot;/&gt;&lt;/object&gt;&lt;object type=&quot;3&quot; unique_id=&quot;11539&quot;&gt;&lt;property id=&quot;20148&quot; value=&quot;5&quot;/&gt;&lt;property id=&quot;20300&quot; value=&quot;Slide 33 - &amp;quot;Ястреб-перепелятник&amp;quot;&quot;/&gt;&lt;property id=&quot;20307&quot; value=&quot;302&quot;/&gt;&lt;/object&gt;&lt;object type=&quot;3&quot; unique_id=&quot;11785&quot;&gt;&lt;property id=&quot;20148&quot; value=&quot;5&quot;/&gt;&lt;property id=&quot;20300&quot; value=&quot;Slide 24 - &amp;quot;Луговой лунь&amp;quot;&quot;/&gt;&lt;property id=&quot;20307&quot; value=&quot;303&quot;/&gt;&lt;/object&gt;&lt;object type=&quot;3&quot; unique_id=&quot;11934&quot;&gt;&lt;property id=&quot;20148&quot; value=&quot;5&quot;/&gt;&lt;property id=&quot;20300&quot; value=&quot;Slide 9 - &amp;quot;Сизый голубь&amp;quot;&quot;/&gt;&lt;property id=&quot;20307&quot; value=&quot;30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577</TotalTime>
  <Words>295</Words>
  <Application>Microsoft Office PowerPoint</Application>
  <PresentationFormat>Экран (4:3)</PresentationFormat>
  <Paragraphs>117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Апекс</vt:lpstr>
      <vt:lpstr>Орнитофауна окрестностей деревни бенцы</vt:lpstr>
      <vt:lpstr>Цель:</vt:lpstr>
      <vt:lpstr>Оборудование и материалы:</vt:lpstr>
      <vt:lpstr>Определение статуса вида </vt:lpstr>
      <vt:lpstr>Место проведения исследований</vt:lpstr>
      <vt:lpstr>Результаты исследований:</vt:lpstr>
      <vt:lpstr>Птицы населенного пункта</vt:lpstr>
      <vt:lpstr>Белый аист</vt:lpstr>
      <vt:lpstr>Сизый голубь</vt:lpstr>
      <vt:lpstr>Дрозд-рябинник</vt:lpstr>
      <vt:lpstr>Обыкновенная каменка</vt:lpstr>
      <vt:lpstr>Дубонос</vt:lpstr>
      <vt:lpstr>Черноголовый щегол</vt:lpstr>
      <vt:lpstr>Домовой воробей</vt:lpstr>
      <vt:lpstr>Обыкновенный скворец</vt:lpstr>
      <vt:lpstr>Белая трясогуска</vt:lpstr>
      <vt:lpstr>Городская ласточка</vt:lpstr>
      <vt:lpstr>Деревенская ласточка</vt:lpstr>
      <vt:lpstr>Горихвостка-чернушка</vt:lpstr>
      <vt:lpstr>Сорока</vt:lpstr>
      <vt:lpstr>Серая мухоловка</vt:lpstr>
      <vt:lpstr>Полевой воробей</vt:lpstr>
      <vt:lpstr>Птицы открытых территорий</vt:lpstr>
      <vt:lpstr>Луговой лунь</vt:lpstr>
      <vt:lpstr>Обыкновенная овсянка</vt:lpstr>
      <vt:lpstr>Луговой чекан</vt:lpstr>
      <vt:lpstr>Серая ворона</vt:lpstr>
      <vt:lpstr>Сорокопут-жулан</vt:lpstr>
      <vt:lpstr>Луговой конек</vt:lpstr>
      <vt:lpstr>Серая славка</vt:lpstr>
      <vt:lpstr>Птицы леса</vt:lpstr>
      <vt:lpstr>Чеглок</vt:lpstr>
      <vt:lpstr>Ястреб-перепелятник</vt:lpstr>
      <vt:lpstr>Вяхирь </vt:lpstr>
      <vt:lpstr>Пестрый дятел</vt:lpstr>
      <vt:lpstr>Черный дятел (желна)</vt:lpstr>
      <vt:lpstr>Сойка</vt:lpstr>
      <vt:lpstr>Пеночка-теньковка</vt:lpstr>
      <vt:lpstr>Пеночка-весничка</vt:lpstr>
      <vt:lpstr>Желтоголовый королек</vt:lpstr>
      <vt:lpstr>Зарянка</vt:lpstr>
      <vt:lpstr>Буроголовая гаичка</vt:lpstr>
      <vt:lpstr>Зяблик</vt:lpstr>
      <vt:lpstr>Обыкновенная пищуха</vt:lpstr>
      <vt:lpstr>Синица-московка</vt:lpstr>
      <vt:lpstr>Поползень обыкновенный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Орнитофауна окрестностей деревни бенцы</dc:title>
  <dc:creator>user</dc:creator>
  <cp:lastModifiedBy>i.rekoubratski</cp:lastModifiedBy>
  <cp:revision>74</cp:revision>
  <dcterms:created xsi:type="dcterms:W3CDTF">2013-08-23T10:57:08Z</dcterms:created>
  <dcterms:modified xsi:type="dcterms:W3CDTF">2015-02-04T16:33:49Z</dcterms:modified>
</cp:coreProperties>
</file>