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63" r:id="rId5"/>
    <p:sldId id="265" r:id="rId6"/>
    <p:sldId id="270" r:id="rId7"/>
    <p:sldId id="262" r:id="rId8"/>
    <p:sldId id="269" r:id="rId9"/>
    <p:sldId id="272" r:id="rId10"/>
    <p:sldId id="273" r:id="rId11"/>
    <p:sldId id="274" r:id="rId12"/>
    <p:sldId id="277" r:id="rId13"/>
    <p:sldId id="268" r:id="rId14"/>
    <p:sldId id="275" r:id="rId15"/>
    <p:sldId id="267" r:id="rId16"/>
    <p:sldId id="266" r:id="rId17"/>
    <p:sldId id="26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9BFAE-88B2-43AB-8817-0AEC3D9C8C7E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045BF-FFA3-4958-942F-8A92EE6B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45BF-FFA3-4958-942F-8A92EE6BCE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1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8000">
              <a:srgbClr val="2E6792"/>
            </a:gs>
            <a:gs pos="81000">
              <a:srgbClr val="3333CC"/>
            </a:gs>
            <a:gs pos="90000">
              <a:srgbClr val="1170FF"/>
            </a:gs>
            <a:gs pos="100000">
              <a:srgbClr val="0066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ds-online.ru/galler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3"/>
            <a:ext cx="7628384" cy="223224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anose="03010101010201010101" pitchFamily="66" charset="0"/>
              </a:rPr>
              <a:t>Встречаемость птиц в зимних биотопах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717032"/>
            <a:ext cx="4096544" cy="28327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выполнили </a:t>
            </a:r>
          </a:p>
          <a:p>
            <a:pPr algn="l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Кухтикова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Маргарита</a:t>
            </a:r>
          </a:p>
          <a:p>
            <a:pPr algn="l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Ладонин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Дмитрий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Шерстюк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Кристина</a:t>
            </a:r>
          </a:p>
          <a:p>
            <a:pPr algn="l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Г.М.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Кухтикова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С.Н. Морозов</a:t>
            </a: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А. Беляев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99288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2360"/>
            <a:ext cx="4624908" cy="346868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260648"/>
            <a:ext cx="741682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Зимняя экологическая школа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«Хранители водно-болотных угодий – 2015»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№1\Pictures\0_5df44_f097c245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4" y="3276949"/>
            <a:ext cx="2227952" cy="16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Видовое разнообразие встреченных птиц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315878"/>
              </p:ext>
            </p:extLst>
          </p:nvPr>
        </p:nvGraphicFramePr>
        <p:xfrm>
          <a:off x="467544" y="908720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5997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Группы зимующих птиц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Виды птиц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Дятлы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Седой </a:t>
                      </a:r>
                      <a:r>
                        <a:rPr lang="ru-RU" sz="2200" dirty="0" smtClean="0"/>
                        <a:t>дятел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Picus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canus</a:t>
                      </a:r>
                      <a:r>
                        <a:rPr lang="en-US" sz="2200" dirty="0" smtClean="0"/>
                        <a:t>)</a:t>
                      </a:r>
                      <a:r>
                        <a:rPr lang="ru-RU" sz="2200" dirty="0" smtClean="0"/>
                        <a:t>, </a:t>
                      </a:r>
                      <a:r>
                        <a:rPr lang="ru-RU" sz="2200" dirty="0" smtClean="0"/>
                        <a:t>пёстрый </a:t>
                      </a:r>
                      <a:r>
                        <a:rPr lang="ru-RU" sz="2200" dirty="0" smtClean="0"/>
                        <a:t>дятел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Dendrocopos</a:t>
                      </a:r>
                      <a:r>
                        <a:rPr lang="en-US" sz="2200" dirty="0" smtClean="0"/>
                        <a:t> major)</a:t>
                      </a:r>
                      <a:r>
                        <a:rPr lang="ru-RU" sz="2200" dirty="0" smtClean="0"/>
                        <a:t>, белоспинный дятел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Dendrocopos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leucotos</a:t>
                      </a:r>
                      <a:r>
                        <a:rPr lang="en-US" sz="2200" dirty="0" smtClean="0"/>
                        <a:t>)</a:t>
                      </a:r>
                      <a:r>
                        <a:rPr lang="ru-RU" sz="2200" dirty="0" smtClean="0"/>
                        <a:t>, чёрный дятел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Dryocopus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martyus</a:t>
                      </a:r>
                      <a:r>
                        <a:rPr lang="en-US" sz="2200" dirty="0" smtClean="0"/>
                        <a:t>)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89952" y="3500617"/>
            <a:ext cx="2590160" cy="25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25310"/>
            <a:ext cx="2402085" cy="259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3" y="5095457"/>
            <a:ext cx="2209451" cy="147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5434" y="6232786"/>
            <a:ext cx="2178665" cy="33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Белоспинный дятел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6845" y="5677147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Пёстрый дятел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8970" y="5730737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Чёрный дятел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862" y="4587873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Седой дятел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Видовое разнообразие встреченных птиц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29264"/>
              </p:ext>
            </p:extLst>
          </p:nvPr>
        </p:nvGraphicFramePr>
        <p:xfrm>
          <a:off x="467544" y="90872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5842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Группы зимующих птиц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Виды птиц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err="1" smtClean="0"/>
                        <a:t>Врановые</a:t>
                      </a:r>
                      <a:r>
                        <a:rPr lang="ru-RU" sz="2200" dirty="0" smtClean="0"/>
                        <a:t>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Сойка 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Garrulus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glandarius</a:t>
                      </a:r>
                      <a:r>
                        <a:rPr lang="en-US" sz="2200" dirty="0" smtClean="0"/>
                        <a:t>)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4048" y="2889794"/>
            <a:ext cx="3744416" cy="33475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 smtClean="0">
                <a:solidFill>
                  <a:schemeClr val="tx1"/>
                </a:solidFill>
              </a:rPr>
              <a:t>первый день нам встретилось 9 видов различных птиц, во второй день – 11 видов. Всего мы познакомились с 15 видами птиц.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" y="2889794"/>
            <a:ext cx="4233639" cy="325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84186" y="5517232"/>
            <a:ext cx="2116820" cy="60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сойка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922114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Учёт встреченных птиц. 1 день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305069"/>
              </p:ext>
            </p:extLst>
          </p:nvPr>
        </p:nvGraphicFramePr>
        <p:xfrm>
          <a:off x="395536" y="1268757"/>
          <a:ext cx="8229600" cy="489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378496"/>
                <a:gridCol w="1584176"/>
                <a:gridCol w="1440160"/>
                <a:gridCol w="1378496"/>
              </a:tblGrid>
              <a:tr h="544061">
                <a:tc rowSpan="2">
                  <a:txBody>
                    <a:bodyPr/>
                    <a:lstStyle/>
                    <a:p>
                      <a:r>
                        <a:rPr lang="ru-RU" sz="2400" dirty="0" smtClean="0"/>
                        <a:t>Виды птиц </a:t>
                      </a: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особей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Плотность населения</a:t>
                      </a:r>
                      <a:endParaRPr lang="ru-RU" sz="2000" dirty="0"/>
                    </a:p>
                  </a:txBody>
                  <a:tcPr/>
                </a:tc>
              </a:tr>
              <a:tr h="544061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0-25 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26-100 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101-300м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Седой </a:t>
                      </a:r>
                      <a:r>
                        <a:rPr lang="ru-RU" sz="2400" dirty="0" smtClean="0"/>
                        <a:t>дятел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0,67</a:t>
                      </a:r>
                      <a:endParaRPr lang="ru-RU" sz="2400" dirty="0"/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Дрозд-рябинник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148,89</a:t>
                      </a:r>
                      <a:endParaRPr lang="ru-RU" sz="2400" dirty="0"/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Лазоревка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24,4</a:t>
                      </a:r>
                      <a:endParaRPr lang="ru-RU" sz="2400" dirty="0"/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Королёк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17,78</a:t>
                      </a:r>
                      <a:endParaRPr lang="ru-RU" sz="2400" dirty="0"/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Гаичка </a:t>
                      </a:r>
                      <a:r>
                        <a:rPr lang="en-US" sz="2400" dirty="0" smtClean="0"/>
                        <a:t>sp.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50</a:t>
                      </a:r>
                      <a:endParaRPr lang="ru-RU" sz="2400" dirty="0"/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Снегирь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13,33</a:t>
                      </a:r>
                      <a:endParaRPr lang="ru-RU" sz="2400" dirty="0"/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Пёстрый дятел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2,2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0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43204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Учёт встреченных птиц. </a:t>
            </a:r>
            <a:r>
              <a:rPr lang="ru-RU" dirty="0" smtClean="0"/>
              <a:t>2 </a:t>
            </a:r>
            <a:r>
              <a:rPr lang="ru-RU" dirty="0" smtClean="0"/>
              <a:t>день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36666"/>
              </p:ext>
            </p:extLst>
          </p:nvPr>
        </p:nvGraphicFramePr>
        <p:xfrm>
          <a:off x="493204" y="620688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378496"/>
                <a:gridCol w="1584176"/>
                <a:gridCol w="1440160"/>
                <a:gridCol w="1378496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900" dirty="0" smtClean="0"/>
                        <a:t>Виды птиц </a:t>
                      </a:r>
                      <a:endParaRPr lang="ru-RU" sz="19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Количество особей</a:t>
                      </a:r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900" dirty="0" smtClean="0"/>
                        <a:t>Плотность населения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0-25 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26-100 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101-300м</a:t>
                      </a:r>
                      <a:endParaRPr lang="ru-RU" sz="1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Снегирь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102,2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Лазоревка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18,2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Белоспинный дятел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8,89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Поползень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3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28,89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Пёстрый</a:t>
                      </a:r>
                      <a:r>
                        <a:rPr lang="ru-RU" sz="1900" baseline="0" dirty="0" smtClean="0"/>
                        <a:t> дятел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13,8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Пищуха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18,2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Сойка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2,2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Дрозд-рябинник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133,3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Чиж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30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266,67</a:t>
                      </a:r>
                      <a:endParaRPr lang="ru-RU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Чёрный дятел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8,89</a:t>
                      </a:r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229200"/>
            <a:ext cx="8280920" cy="16288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Как мы вычисляли плотность населения?</a:t>
            </a:r>
          </a:p>
          <a:p>
            <a:pPr algn="ctr"/>
            <a:r>
              <a:rPr lang="ru-RU" sz="2000" u="sng" dirty="0" smtClean="0">
                <a:solidFill>
                  <a:schemeClr val="tx1"/>
                </a:solidFill>
              </a:rPr>
              <a:t>­40</a:t>
            </a:r>
            <a:r>
              <a:rPr lang="en-US" sz="2000" u="sng" dirty="0" smtClean="0">
                <a:solidFill>
                  <a:schemeClr val="tx1"/>
                </a:solidFill>
              </a:rPr>
              <a:t>N</a:t>
            </a:r>
            <a:r>
              <a:rPr lang="en-US" sz="1600" u="sng" dirty="0" smtClean="0">
                <a:solidFill>
                  <a:schemeClr val="tx1"/>
                </a:solidFill>
              </a:rPr>
              <a:t>1 </a:t>
            </a:r>
            <a:r>
              <a:rPr lang="en-US" sz="2000" u="sng" dirty="0" smtClean="0">
                <a:solidFill>
                  <a:schemeClr val="tx1"/>
                </a:solidFill>
              </a:rPr>
              <a:t>+</a:t>
            </a:r>
            <a:r>
              <a:rPr lang="en-US" sz="16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</a:rPr>
              <a:t>­10</a:t>
            </a:r>
            <a:r>
              <a:rPr lang="en-US" sz="2000" u="sng" dirty="0" smtClean="0">
                <a:solidFill>
                  <a:schemeClr val="tx1"/>
                </a:solidFill>
              </a:rPr>
              <a:t>N</a:t>
            </a:r>
            <a:r>
              <a:rPr lang="en-US" sz="1200" u="sng" dirty="0" smtClean="0">
                <a:solidFill>
                  <a:schemeClr val="tx1"/>
                </a:solidFill>
              </a:rPr>
              <a:t>2 </a:t>
            </a:r>
            <a:r>
              <a:rPr lang="en-US" sz="1600" u="sng" dirty="0">
                <a:solidFill>
                  <a:schemeClr val="tx1"/>
                </a:solidFill>
              </a:rPr>
              <a:t>+</a:t>
            </a:r>
            <a:r>
              <a:rPr lang="en-US" sz="1200" u="sng" dirty="0">
                <a:solidFill>
                  <a:schemeClr val="tx1"/>
                </a:solidFill>
              </a:rPr>
              <a:t> </a:t>
            </a:r>
            <a:r>
              <a:rPr lang="ru-RU" sz="1200" u="sng" dirty="0" smtClean="0">
                <a:solidFill>
                  <a:schemeClr val="tx1"/>
                </a:solidFill>
              </a:rPr>
              <a:t>­</a:t>
            </a:r>
            <a:r>
              <a:rPr lang="ru-RU" sz="2000" u="sng" dirty="0" smtClean="0">
                <a:solidFill>
                  <a:schemeClr val="tx1"/>
                </a:solidFill>
              </a:rPr>
              <a:t>3</a:t>
            </a:r>
            <a:r>
              <a:rPr lang="en-US" sz="2000" u="sng" dirty="0" smtClean="0">
                <a:solidFill>
                  <a:schemeClr val="tx1"/>
                </a:solidFill>
              </a:rPr>
              <a:t>N</a:t>
            </a:r>
            <a:r>
              <a:rPr lang="en-US" sz="1600" u="sng" dirty="0" smtClean="0">
                <a:solidFill>
                  <a:schemeClr val="tx1"/>
                </a:solidFill>
              </a:rPr>
              <a:t>3</a:t>
            </a:r>
            <a:r>
              <a:rPr lang="en-US" sz="2000" u="sng" dirty="0" smtClean="0">
                <a:solidFill>
                  <a:schemeClr val="tx1"/>
                </a:solidFill>
              </a:rPr>
              <a:t> </a:t>
            </a:r>
            <a:r>
              <a:rPr lang="en-US" sz="2000" u="sng" dirty="0">
                <a:solidFill>
                  <a:schemeClr val="tx1"/>
                </a:solidFill>
              </a:rPr>
              <a:t>+ </a:t>
            </a:r>
            <a:r>
              <a:rPr lang="en-US" sz="2000" u="sng" dirty="0" smtClean="0">
                <a:solidFill>
                  <a:schemeClr val="tx1"/>
                </a:solidFill>
              </a:rPr>
              <a:t>N</a:t>
            </a:r>
            <a:r>
              <a:rPr lang="en-US" sz="1600" u="sng" dirty="0" smtClean="0">
                <a:solidFill>
                  <a:schemeClr val="tx1"/>
                </a:solidFill>
              </a:rPr>
              <a:t>4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N1-4 –</a:t>
            </a:r>
            <a:r>
              <a:rPr lang="ru-RU" dirty="0" smtClean="0">
                <a:solidFill>
                  <a:schemeClr val="tx1"/>
                </a:solidFill>
              </a:rPr>
              <a:t> число особей, зарегистрированных соответственно на расстояниях 0-25м, 26-100м, 101 – 300м, 301-1000м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ru-RU" dirty="0" smtClean="0">
                <a:solidFill>
                  <a:schemeClr val="tx1"/>
                </a:solidFill>
              </a:rPr>
              <a:t> – количество пройденных километров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Учёт пролетающих </a:t>
            </a:r>
            <a:r>
              <a:rPr lang="ru-RU" dirty="0" smtClean="0"/>
              <a:t>птиц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8833456"/>
              </p:ext>
            </p:extLst>
          </p:nvPr>
        </p:nvGraphicFramePr>
        <p:xfrm>
          <a:off x="457200" y="1600200"/>
          <a:ext cx="403848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483"/>
                <a:gridCol w="1069501"/>
                <a:gridCol w="10695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Виды птиц 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</a:t>
                      </a:r>
                      <a:r>
                        <a:rPr lang="ru-RU" sz="2000" dirty="0" smtClean="0"/>
                        <a:t>особей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Плот-</a:t>
                      </a:r>
                      <a:r>
                        <a:rPr lang="ru-RU" sz="2000" dirty="0" err="1" smtClean="0"/>
                        <a:t>ность</a:t>
                      </a:r>
                      <a:endParaRPr lang="ru-RU" sz="2000" dirty="0"/>
                    </a:p>
                  </a:txBody>
                  <a:tcPr marL="70943" marR="70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Голубь сизый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0,12</a:t>
                      </a:r>
                      <a:endParaRPr lang="ru-RU" sz="2000" dirty="0"/>
                    </a:p>
                  </a:txBody>
                  <a:tcPr marL="70943" marR="70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Чечётка 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1,33</a:t>
                      </a:r>
                      <a:endParaRPr lang="ru-RU" sz="2000" dirty="0"/>
                    </a:p>
                  </a:txBody>
                  <a:tcPr marL="70943" marR="70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Дрозд-рябинник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1,33</a:t>
                      </a:r>
                      <a:endParaRPr lang="ru-RU" sz="2000" dirty="0"/>
                    </a:p>
                  </a:txBody>
                  <a:tcPr marL="70943" marR="70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Снегирь 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0,27</a:t>
                      </a:r>
                      <a:endParaRPr lang="ru-RU" sz="2000" dirty="0"/>
                    </a:p>
                  </a:txBody>
                  <a:tcPr marL="70943" marR="70943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365104"/>
            <a:ext cx="8280920" cy="227687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Как мы вычисляли плотность населения пролетающих птиц?</a:t>
            </a:r>
          </a:p>
          <a:p>
            <a:pPr algn="ctr"/>
            <a:r>
              <a:rPr lang="ru-RU" sz="2000" u="sng" dirty="0" smtClean="0">
                <a:solidFill>
                  <a:schemeClr val="tx1"/>
                </a:solidFill>
              </a:rPr>
              <a:t>­­    </a:t>
            </a:r>
            <a:r>
              <a:rPr lang="en-US" sz="2000" u="sng" dirty="0" smtClean="0">
                <a:solidFill>
                  <a:schemeClr val="tx1"/>
                </a:solidFill>
              </a:rPr>
              <a:t>N</a:t>
            </a:r>
            <a:r>
              <a:rPr lang="ru-RU" sz="2000" u="sng" dirty="0" smtClean="0">
                <a:solidFill>
                  <a:schemeClr val="tx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.</a:t>
            </a:r>
            <a:endParaRPr lang="en-US" sz="1600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30</a:t>
            </a:r>
            <a:r>
              <a:rPr lang="en-US" sz="2000" dirty="0" smtClean="0">
                <a:solidFill>
                  <a:schemeClr val="tx1"/>
                </a:solidFill>
              </a:rPr>
              <a:t>H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N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ru-RU" sz="2000" dirty="0" smtClean="0">
                <a:solidFill>
                  <a:schemeClr val="tx1"/>
                </a:solidFill>
              </a:rPr>
              <a:t> число особей, зарегистрированных летящими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</a:t>
            </a:r>
            <a:r>
              <a:rPr lang="ru-RU" sz="2000" dirty="0" smtClean="0">
                <a:solidFill>
                  <a:schemeClr val="tx1"/>
                </a:solidFill>
              </a:rPr>
              <a:t> – суммарное время учёта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5113374"/>
              </p:ext>
            </p:extLst>
          </p:nvPr>
        </p:nvGraphicFramePr>
        <p:xfrm>
          <a:off x="4860032" y="1628800"/>
          <a:ext cx="403848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483"/>
                <a:gridCol w="1069501"/>
                <a:gridCol w="10695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Виды птиц 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</a:t>
                      </a:r>
                      <a:r>
                        <a:rPr lang="ru-RU" sz="2000" dirty="0" smtClean="0"/>
                        <a:t>особей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Плот-</a:t>
                      </a:r>
                      <a:r>
                        <a:rPr lang="ru-RU" sz="2000" dirty="0" err="1" smtClean="0"/>
                        <a:t>ность</a:t>
                      </a:r>
                      <a:endParaRPr lang="ru-RU" sz="2000" dirty="0"/>
                    </a:p>
                  </a:txBody>
                  <a:tcPr marL="70943" marR="70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Чечётка 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0,2</a:t>
                      </a:r>
                      <a:endParaRPr lang="ru-RU" sz="2000" dirty="0"/>
                    </a:p>
                  </a:txBody>
                  <a:tcPr marL="70943" marR="70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Дрозд-рябинник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70943" marR="7094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0,026</a:t>
                      </a:r>
                      <a:endParaRPr lang="ru-RU" sz="2000" dirty="0"/>
                    </a:p>
                  </a:txBody>
                  <a:tcPr marL="70943" marR="70943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1124744"/>
            <a:ext cx="3924436" cy="36004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день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124744"/>
            <a:ext cx="3924436" cy="36004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день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Распределение птиц по биотопам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328450"/>
              </p:ext>
            </p:extLst>
          </p:nvPr>
        </p:nvGraphicFramePr>
        <p:xfrm>
          <a:off x="179512" y="620688"/>
          <a:ext cx="8856984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916"/>
                <a:gridCol w="1317458"/>
                <a:gridCol w="3343527"/>
                <a:gridCol w="156108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Сероольшаник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(736,25 особей/км²)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Сосняк-брусничник с примесью берёзы, дуба, осины (239,3 особей/км² )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птиц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Плотность,</a:t>
                      </a:r>
                      <a:r>
                        <a:rPr lang="ru-RU" baseline="0" dirty="0" smtClean="0"/>
                        <a:t> ос./км²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птиц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Плотность, </a:t>
                      </a:r>
                      <a:r>
                        <a:rPr lang="ru-RU" baseline="0" dirty="0" smtClean="0"/>
                        <a:t>ос./км²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Чиж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Дрозд-рябинник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120,7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Дрозд-рябинник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Лазоревка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Снегирь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Снегирь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Гаичка</a:t>
                      </a:r>
                      <a:r>
                        <a:rPr lang="en-US" sz="2000" dirty="0" smtClean="0"/>
                        <a:t> sp.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Поползень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Лазоревка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smtClean="0"/>
                        <a:t>Королёк </a:t>
                      </a:r>
                      <a:r>
                        <a:rPr lang="ru-RU" sz="2000" smtClean="0"/>
                        <a:t>желтоголовыый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Поползень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Пёстрый дятел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Чёрный дятел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Пищуха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Пищуха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Гаичка  </a:t>
                      </a:r>
                      <a:r>
                        <a:rPr lang="en-US" sz="2000" dirty="0" smtClean="0"/>
                        <a:t>sp.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Белоспинный дятел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Сойка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Чечётка </a:t>
                      </a:r>
                      <a:r>
                        <a:rPr lang="ru-RU" sz="2000" dirty="0" err="1" smtClean="0"/>
                        <a:t>обыкнов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Чечётка обыкновенная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1,6</a:t>
                      </a:r>
                      <a:endParaRPr lang="ru-RU" sz="2000" dirty="0"/>
                    </a:p>
                  </a:txBody>
                  <a:tcPr/>
                </a:tc>
              </a:tr>
              <a:tr h="305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Сизый голубь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5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Седой дятел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0,75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8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сероольшанике</a:t>
            </a:r>
            <a:r>
              <a:rPr lang="ru-RU" dirty="0" smtClean="0"/>
              <a:t> доминантами являются чиж, дрозд-рябинник, снегирь, субдоминантами - лазоревка, </a:t>
            </a:r>
            <a:r>
              <a:rPr lang="ru-RU" dirty="0" smtClean="0">
                <a:solidFill>
                  <a:schemeClr val="tx1"/>
                </a:solidFill>
              </a:rPr>
              <a:t>гаички</a:t>
            </a:r>
            <a:r>
              <a:rPr lang="ru-RU" dirty="0" smtClean="0"/>
              <a:t>, редко встречаемые виды – сизый голубь и седой дятел.</a:t>
            </a:r>
          </a:p>
          <a:p>
            <a:r>
              <a:rPr lang="ru-RU" dirty="0" smtClean="0"/>
              <a:t>В сосняке доминант – дрозд-рябинник, субдоминанты – снегирь, лазоревка, редко встречаемые виды – сойка, чечётка обыкновенная.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сероольшанике</a:t>
            </a:r>
            <a:r>
              <a:rPr lang="ru-RU" dirty="0" smtClean="0"/>
              <a:t> нам встретились 12 видов птиц, в сосняке  - 9 видов, плотность населения в </a:t>
            </a:r>
            <a:r>
              <a:rPr lang="ru-RU" dirty="0" err="1" smtClean="0"/>
              <a:t>сероольшанике</a:t>
            </a:r>
            <a:r>
              <a:rPr lang="ru-RU" dirty="0" smtClean="0"/>
              <a:t> в 3 раза больше, чем в сосняке. </a:t>
            </a:r>
          </a:p>
          <a:p>
            <a:r>
              <a:rPr lang="ru-RU" dirty="0">
                <a:solidFill>
                  <a:schemeClr val="tx1"/>
                </a:solidFill>
              </a:rPr>
              <a:t>Мы не встретили птиц из группы куриных и </a:t>
            </a:r>
            <a:r>
              <a:rPr lang="ru-RU" dirty="0" smtClean="0">
                <a:solidFill>
                  <a:schemeClr val="tx1"/>
                </a:solidFill>
              </a:rPr>
              <a:t>хищников.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Также не были встречены синантропные виды птиц.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результате выполнения данной работы мы познакомились с 15 видами зимующих птиц, научились применять метод маршрутного учёта птиц, рассчитывать плотность их населения.</a:t>
            </a:r>
          </a:p>
          <a:p>
            <a:r>
              <a:rPr lang="ru-RU" dirty="0" smtClean="0"/>
              <a:t>Полученные знания и умения мы можем использовать на уроках биологии и при выполнении исследовательских работ во время экологических экскурсий и походов.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6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Боголюбов С.А. Методы учёта численности птиц: маршрутные учёты. – М.: Экосистема, 1996, 17с.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Боголюбов С.А. </a:t>
            </a:r>
            <a:r>
              <a:rPr lang="ru-RU" dirty="0" smtClean="0"/>
              <a:t>Простейшая методика количественного учёта птиц и расчёта плотности населения. </a:t>
            </a:r>
            <a:r>
              <a:rPr lang="ru-RU" dirty="0"/>
              <a:t>– М.: Экосистема, 1996, 17с.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Мосалов</a:t>
            </a:r>
            <a:r>
              <a:rPr lang="ru-RU" dirty="0" smtClean="0"/>
              <a:t> А.А, Авилова К.В., Волков С.В. и др. Птицы Москвы. Определитель. – М: 2006, 152с.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Мосалов</a:t>
            </a:r>
            <a:r>
              <a:rPr lang="ru-RU" dirty="0"/>
              <a:t> А.А, </a:t>
            </a:r>
            <a:r>
              <a:rPr lang="ru-RU" dirty="0" err="1" smtClean="0"/>
              <a:t>Зубакин</a:t>
            </a:r>
            <a:r>
              <a:rPr lang="ru-RU" dirty="0" smtClean="0"/>
              <a:t> В.А., Авилова </a:t>
            </a:r>
            <a:r>
              <a:rPr lang="ru-RU" dirty="0"/>
              <a:t>К.В</a:t>
            </a:r>
            <a:r>
              <a:rPr lang="ru-RU" dirty="0" smtClean="0"/>
              <a:t>. и </a:t>
            </a:r>
            <a:r>
              <a:rPr lang="ru-RU" dirty="0"/>
              <a:t>др</a:t>
            </a:r>
            <a:r>
              <a:rPr lang="ru-RU" dirty="0" smtClean="0"/>
              <a:t>. Полевой определитель птиц Подмосковья. – М.: Союз охраны птиц России; Изд-во «Колос», 2009, 232 с. с </a:t>
            </a:r>
            <a:r>
              <a:rPr lang="ru-RU" dirty="0" err="1" smtClean="0"/>
              <a:t>илл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Материалы сети Интернет: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://www.birds-online.ru/gallery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4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Цель работы</a:t>
            </a:r>
            <a:r>
              <a:rPr lang="ru-RU" sz="3600" dirty="0" smtClean="0"/>
              <a:t>: познакомиться </a:t>
            </a:r>
            <a:r>
              <a:rPr lang="ru-RU" sz="3600" dirty="0"/>
              <a:t>с видовым разнообразием </a:t>
            </a:r>
            <a:r>
              <a:rPr lang="ru-RU" sz="3600" dirty="0" smtClean="0"/>
              <a:t>птиц в зимних биотопах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Познакомиться </a:t>
            </a:r>
            <a:r>
              <a:rPr lang="ru-RU" dirty="0"/>
              <a:t>с методом зимнего учёта птиц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Научиться узнавать птиц в природе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Приобрести навыки краеведа-исследователя, орнитолога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4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Методы исследования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Мы использовали </a:t>
            </a:r>
            <a:r>
              <a:rPr lang="ru-RU" b="1" dirty="0" smtClean="0">
                <a:solidFill>
                  <a:srgbClr val="002060"/>
                </a:solidFill>
              </a:rPr>
              <a:t>метод маршрутного учёта птиц на неограниченной полосе с пересчётом данных на площадь по средним дальностям обнаружения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/>
              <a:t>Суть метода</a:t>
            </a:r>
            <a:r>
              <a:rPr lang="ru-RU" dirty="0" smtClean="0"/>
              <a:t>: двигаясь по маршруту, мы отмечали всех встреченных птиц, определяя их видовую принадлежность, количество особей, характер перемещения, расстояние до птицы.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Оборудование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Бинокль </a:t>
            </a:r>
          </a:p>
          <a:p>
            <a:r>
              <a:rPr lang="ru-RU" dirty="0" smtClean="0"/>
              <a:t>Определитель птиц</a:t>
            </a:r>
          </a:p>
          <a:p>
            <a:r>
              <a:rPr lang="ru-RU" dirty="0" smtClean="0"/>
              <a:t>Абрис маршрута и карта</a:t>
            </a:r>
          </a:p>
          <a:p>
            <a:r>
              <a:rPr lang="ru-RU" dirty="0" smtClean="0"/>
              <a:t>Блокнот</a:t>
            </a:r>
          </a:p>
          <a:p>
            <a:r>
              <a:rPr lang="ru-RU" dirty="0" smtClean="0"/>
              <a:t>Простой карандаш</a:t>
            </a:r>
          </a:p>
          <a:p>
            <a:r>
              <a:rPr lang="ru-RU" dirty="0" smtClean="0"/>
              <a:t>Курвиметр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33" y="1700808"/>
            <a:ext cx="1562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32445"/>
            <a:ext cx="1933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88" y="3428999"/>
            <a:ext cx="1465312" cy="16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33" y="4293096"/>
            <a:ext cx="1129308" cy="112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9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5769"/>
            <a:ext cx="8496944" cy="10801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Место исследования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1484784"/>
            <a:ext cx="2736304" cy="518457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Исследование </a:t>
            </a:r>
            <a:r>
              <a:rPr lang="ru-RU" sz="2000" dirty="0" smtClean="0">
                <a:solidFill>
                  <a:schemeClr val="tx1"/>
                </a:solidFill>
              </a:rPr>
              <a:t>проводилось в Смоленской области, Демидовском районе </a:t>
            </a:r>
            <a:r>
              <a:rPr lang="ru-RU" sz="2000" dirty="0" smtClean="0">
                <a:solidFill>
                  <a:schemeClr val="tx1"/>
                </a:solidFill>
              </a:rPr>
              <a:t>на территории национального парка «Смоленское </a:t>
            </a:r>
            <a:r>
              <a:rPr lang="ru-RU" sz="2000" dirty="0" err="1" smtClean="0">
                <a:solidFill>
                  <a:schemeClr val="tx1"/>
                </a:solidFill>
              </a:rPr>
              <a:t>Поозерье</a:t>
            </a:r>
            <a:r>
              <a:rPr lang="ru-RU" sz="2000" dirty="0" smtClean="0">
                <a:solidFill>
                  <a:schemeClr val="tx1"/>
                </a:solidFill>
              </a:rPr>
              <a:t>» возле озера </a:t>
            </a:r>
            <a:r>
              <a:rPr lang="ru-RU" sz="2000" dirty="0" err="1" smtClean="0">
                <a:solidFill>
                  <a:schemeClr val="tx1"/>
                </a:solidFill>
              </a:rPr>
              <a:t>Баклановское</a:t>
            </a:r>
            <a:r>
              <a:rPr lang="ru-RU" sz="2000" dirty="0" smtClean="0">
                <a:solidFill>
                  <a:schemeClr val="tx1"/>
                </a:solidFill>
              </a:rPr>
              <a:t>. Маршрут исследования проходил через </a:t>
            </a:r>
            <a:r>
              <a:rPr lang="ru-RU" sz="2000" dirty="0" err="1" smtClean="0">
                <a:solidFill>
                  <a:schemeClr val="tx1"/>
                </a:solidFill>
              </a:rPr>
              <a:t>сероольшаник</a:t>
            </a:r>
            <a:r>
              <a:rPr lang="ru-RU" sz="2000" dirty="0" smtClean="0">
                <a:solidFill>
                  <a:schemeClr val="tx1"/>
                </a:solidFill>
              </a:rPr>
              <a:t> и сосняк-брусничник с примесью берёзы, дуба, осины и составил 4,5 км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:\DCIM\102NIKON\DSCN0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952661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79512" y="6021288"/>
            <a:ext cx="6031904" cy="836712"/>
            <a:chOff x="1178006" y="6021288"/>
            <a:chExt cx="6031904" cy="8367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78006" y="6021288"/>
              <a:ext cx="3331604" cy="836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>
                  <a:solidFill>
                    <a:schemeClr val="tx1"/>
                  </a:solidFill>
                </a:rPr>
                <a:t>сероольшаник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41558" y="6021288"/>
              <a:ext cx="3168352" cy="836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сосняк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Минус 12"/>
          <p:cNvSpPr/>
          <p:nvPr/>
        </p:nvSpPr>
        <p:spPr>
          <a:xfrm>
            <a:off x="3511116" y="6165304"/>
            <a:ext cx="2232248" cy="27434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611560" y="6165304"/>
            <a:ext cx="2232248" cy="274340"/>
          </a:xfrm>
          <a:prstGeom prst="mathMinu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03882" cy="1440160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Продолжительность исследования и погодные условия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823681"/>
              </p:ext>
            </p:extLst>
          </p:nvPr>
        </p:nvGraphicFramePr>
        <p:xfrm>
          <a:off x="395536" y="2276872"/>
          <a:ext cx="8445624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561"/>
                <a:gridCol w="1847455"/>
                <a:gridCol w="1625760"/>
                <a:gridCol w="1404065"/>
                <a:gridCol w="1340783"/>
              </a:tblGrid>
              <a:tr h="1296144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Облачность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Температура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Ветер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Осадки </a:t>
                      </a:r>
                      <a:endParaRPr lang="ru-RU" sz="2400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 января 2015г</a:t>
                      </a:r>
                    </a:p>
                    <a:p>
                      <a:r>
                        <a:rPr lang="ru-RU" sz="2400" dirty="0" smtClean="0"/>
                        <a:t>10.20-12.36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Пасмурно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r>
                        <a:rPr lang="ru-RU" sz="2400" baseline="0" dirty="0" smtClean="0"/>
                        <a:t> 5°С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Сильный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Снег </a:t>
                      </a:r>
                      <a:endParaRPr lang="ru-RU" sz="2400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 января 2015г</a:t>
                      </a:r>
                    </a:p>
                    <a:p>
                      <a:r>
                        <a:rPr lang="ru-RU" sz="2400" dirty="0" smtClean="0"/>
                        <a:t>10.17 – 13.00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Ясно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- 13</a:t>
                      </a:r>
                      <a:r>
                        <a:rPr lang="ru-RU" sz="2400" baseline="0" dirty="0" smtClean="0"/>
                        <a:t>°С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Нет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Нет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2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Знакомство с изображениями видов птиц, обитающих зимой на данной территории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Знакомство с правилами пользования биноклем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Маршрутный учёт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Обработка результатов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Представление результатов исследования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32" y="3188625"/>
            <a:ext cx="1828161" cy="173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836712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Видовое разнообразие встреченных птиц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57763"/>
              </p:ext>
            </p:extLst>
          </p:nvPr>
        </p:nvGraphicFramePr>
        <p:xfrm>
          <a:off x="406425" y="836712"/>
          <a:ext cx="841968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351"/>
                <a:gridCol w="6270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Группы зимующих птиц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Виды птиц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Насекомоядные воробьиные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Лазоревка обыкновенная (</a:t>
                      </a:r>
                      <a:r>
                        <a:rPr lang="en-US" sz="2200" dirty="0" err="1" smtClean="0"/>
                        <a:t>Parus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caeruleus</a:t>
                      </a:r>
                      <a:r>
                        <a:rPr lang="en-US" sz="2200" dirty="0" smtClean="0"/>
                        <a:t>)</a:t>
                      </a:r>
                      <a:r>
                        <a:rPr lang="ru-RU" sz="2200" dirty="0" smtClean="0"/>
                        <a:t>, гаичка</a:t>
                      </a:r>
                      <a:r>
                        <a:rPr lang="en-US" sz="2200" baseline="0" dirty="0" smtClean="0"/>
                        <a:t> (P. </a:t>
                      </a:r>
                      <a:r>
                        <a:rPr lang="en-US" sz="2200" baseline="0" dirty="0" err="1" smtClean="0"/>
                        <a:t>montanus</a:t>
                      </a:r>
                      <a:r>
                        <a:rPr lang="en-US" sz="2200" baseline="0" dirty="0" smtClean="0"/>
                        <a:t> et </a:t>
                      </a:r>
                      <a:r>
                        <a:rPr lang="en-US" sz="2200" baseline="0" dirty="0" err="1" smtClean="0"/>
                        <a:t>P.palustris</a:t>
                      </a:r>
                      <a:r>
                        <a:rPr lang="en-US" sz="2200" baseline="0" dirty="0" smtClean="0"/>
                        <a:t>)</a:t>
                      </a:r>
                      <a:r>
                        <a:rPr lang="ru-RU" sz="2200" dirty="0" smtClean="0"/>
                        <a:t>, </a:t>
                      </a:r>
                      <a:r>
                        <a:rPr lang="ru-RU" sz="2200" dirty="0" smtClean="0"/>
                        <a:t>желтоголовый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королёк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Regulus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regulus</a:t>
                      </a:r>
                      <a:r>
                        <a:rPr lang="en-US" sz="2200" dirty="0" smtClean="0"/>
                        <a:t>)</a:t>
                      </a:r>
                      <a:r>
                        <a:rPr lang="ru-RU" sz="2200" dirty="0" smtClean="0"/>
                        <a:t>, поползень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Sitta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eurapaea</a:t>
                      </a:r>
                      <a:r>
                        <a:rPr lang="en-US" sz="2200" dirty="0" smtClean="0"/>
                        <a:t>)</a:t>
                      </a:r>
                      <a:r>
                        <a:rPr lang="ru-RU" sz="2200" dirty="0" smtClean="0"/>
                        <a:t>, пищуха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Certhia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familiaris</a:t>
                      </a:r>
                      <a:r>
                        <a:rPr lang="en-US" sz="2200" dirty="0" smtClean="0"/>
                        <a:t>)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42" y="3214724"/>
            <a:ext cx="2381899" cy="170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68" y="5082053"/>
            <a:ext cx="2272944" cy="15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91291"/>
            <a:ext cx="2601569" cy="15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17032" y="4564181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аичка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56136" y="4564181"/>
            <a:ext cx="267030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Королёк  желтого</a:t>
            </a:r>
            <a:r>
              <a:rPr lang="ru-RU" dirty="0" smtClean="0">
                <a:solidFill>
                  <a:schemeClr val="bg1"/>
                </a:solidFill>
              </a:rPr>
              <a:t>л</a:t>
            </a:r>
            <a:r>
              <a:rPr lang="ru-RU" b="1" dirty="0" smtClean="0">
                <a:solidFill>
                  <a:schemeClr val="bg1"/>
                </a:solidFill>
              </a:rPr>
              <a:t>овый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0342" y="6237310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ищуха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19645" y="6195691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оползень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2" y="3188625"/>
            <a:ext cx="2604093" cy="16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7758" y="4501183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Л</a:t>
            </a:r>
            <a:r>
              <a:rPr lang="ru-RU" b="1" dirty="0" smtClean="0">
                <a:solidFill>
                  <a:schemeClr val="bg1"/>
                </a:solidFill>
              </a:rPr>
              <a:t>азоревка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Видовое разнообразие встреченных птиц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804583"/>
              </p:ext>
            </p:extLst>
          </p:nvPr>
        </p:nvGraphicFramePr>
        <p:xfrm>
          <a:off x="467544" y="908720"/>
          <a:ext cx="82089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Группы зимующих птиц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Виды птиц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Зерноядные и плодоядные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Сизый </a:t>
                      </a:r>
                      <a:r>
                        <a:rPr lang="ru-RU" sz="2200" dirty="0" smtClean="0"/>
                        <a:t>голубь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Culumba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livia</a:t>
                      </a:r>
                      <a:r>
                        <a:rPr lang="en-US" sz="2200" dirty="0" smtClean="0"/>
                        <a:t>)</a:t>
                      </a:r>
                      <a:r>
                        <a:rPr lang="ru-RU" sz="2200" dirty="0" smtClean="0"/>
                        <a:t>, рябинник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Turdus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pilaris</a:t>
                      </a:r>
                      <a:r>
                        <a:rPr lang="en-US" sz="2200" dirty="0" smtClean="0"/>
                        <a:t>)</a:t>
                      </a:r>
                      <a:r>
                        <a:rPr lang="ru-RU" sz="2200" dirty="0" smtClean="0"/>
                        <a:t>, обыкновенная чечётка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(</a:t>
                      </a:r>
                      <a:r>
                        <a:rPr lang="en-US" sz="2200" dirty="0" err="1" smtClean="0"/>
                        <a:t>Acanthis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flammea</a:t>
                      </a:r>
                      <a:r>
                        <a:rPr lang="en-US" sz="2200" dirty="0" smtClean="0"/>
                        <a:t>)</a:t>
                      </a:r>
                      <a:r>
                        <a:rPr lang="ru-RU" sz="2200" dirty="0" smtClean="0"/>
                        <a:t>, снегирь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Pyrrhula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pyrrhula</a:t>
                      </a:r>
                      <a:r>
                        <a:rPr lang="en-US" sz="2200" dirty="0" smtClean="0"/>
                        <a:t>)</a:t>
                      </a:r>
                      <a:r>
                        <a:rPr lang="ru-RU" sz="2200" dirty="0" smtClean="0"/>
                        <a:t>, чиж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Spinus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spinus</a:t>
                      </a:r>
                      <a:r>
                        <a:rPr lang="en-US" sz="2200" dirty="0" smtClean="0"/>
                        <a:t>)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291737"/>
            <a:ext cx="2346965" cy="15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25" y="3240259"/>
            <a:ext cx="2444420" cy="162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70" y="3208149"/>
            <a:ext cx="2016224" cy="166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56" y="5039797"/>
            <a:ext cx="2301396" cy="17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53" y="5039798"/>
            <a:ext cx="2500951" cy="1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41281" y="4477713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Голубь </a:t>
            </a:r>
            <a:r>
              <a:rPr lang="ru-RU" b="1" dirty="0" smtClean="0">
                <a:solidFill>
                  <a:schemeClr val="tx1"/>
                </a:solidFill>
              </a:rPr>
              <a:t>сизый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4893" y="4484927"/>
            <a:ext cx="256977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Чечётка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обыкновенная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6892" y="4489417"/>
            <a:ext cx="196672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Дрозд-рябинник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0043" y="6400596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Снегирь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5037" y="6341640"/>
            <a:ext cx="1833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Чиж 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959</Words>
  <Application>Microsoft Office PowerPoint</Application>
  <PresentationFormat>Экран (4:3)</PresentationFormat>
  <Paragraphs>269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Встречаемость птиц в зимних биотопах</vt:lpstr>
      <vt:lpstr>Цель работы: познакомиться с видовым разнообразием птиц в зимних биотопах</vt:lpstr>
      <vt:lpstr>Методы исследования</vt:lpstr>
      <vt:lpstr>Оборудование </vt:lpstr>
      <vt:lpstr>Презентация PowerPoint</vt:lpstr>
      <vt:lpstr>Продолжительность исследования и погодные условия</vt:lpstr>
      <vt:lpstr>План исследования</vt:lpstr>
      <vt:lpstr>Видовое разнообразие встреченных птиц</vt:lpstr>
      <vt:lpstr>Видовое разнообразие встреченных птиц</vt:lpstr>
      <vt:lpstr>Видовое разнообразие встреченных птиц</vt:lpstr>
      <vt:lpstr>Видовое разнообразие встреченных птиц</vt:lpstr>
      <vt:lpstr>Учёт встреченных птиц. 1 день</vt:lpstr>
      <vt:lpstr>Учёт встреченных птиц. 2 день</vt:lpstr>
      <vt:lpstr>Учёт пролетающих птиц. </vt:lpstr>
      <vt:lpstr>Распределение птиц по биотопам</vt:lpstr>
      <vt:lpstr>Вывод </vt:lpstr>
      <vt:lpstr>Заключение 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№1</dc:creator>
  <cp:lastModifiedBy>№1</cp:lastModifiedBy>
  <cp:revision>55</cp:revision>
  <dcterms:created xsi:type="dcterms:W3CDTF">2015-01-07T11:26:11Z</dcterms:created>
  <dcterms:modified xsi:type="dcterms:W3CDTF">2015-01-08T21:00:42Z</dcterms:modified>
</cp:coreProperties>
</file>