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3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6" autoAdjust="0"/>
    <p:restoredTop sz="94660"/>
  </p:normalViewPr>
  <p:slideViewPr>
    <p:cSldViewPr>
      <p:cViewPr>
        <p:scale>
          <a:sx n="70" d="100"/>
          <a:sy n="70" d="100"/>
        </p:scale>
        <p:origin x="-60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точка</c:v>
                </c:pt>
              </c:strCache>
            </c:strRef>
          </c:tx>
          <c:cat>
            <c:numRef>
              <c:f>Лист1!$A$2:$A$5</c:f>
              <c:numCache>
                <c:formatCode>dd/mmm</c:formatCode>
                <c:ptCount val="4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1">
                  <c:v>15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точка</c:v>
                </c:pt>
              </c:strCache>
            </c:strRef>
          </c:tx>
          <c:cat>
            <c:numRef>
              <c:f>Лист1!$A$2:$A$5</c:f>
              <c:numCache>
                <c:formatCode>dd/mmm</c:formatCode>
                <c:ptCount val="4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точка</c:v>
                </c:pt>
              </c:strCache>
            </c:strRef>
          </c:tx>
          <c:cat>
            <c:numRef>
              <c:f>Лист1!$A$2:$A$5</c:f>
              <c:numCache>
                <c:formatCode>dd/mmm</c:formatCode>
                <c:ptCount val="4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axId val="94407680"/>
        <c:axId val="95478528"/>
      </c:barChart>
      <c:dateAx>
        <c:axId val="94407680"/>
        <c:scaling>
          <c:orientation val="minMax"/>
        </c:scaling>
        <c:axPos val="b"/>
        <c:numFmt formatCode="dd/mmm" sourceLinked="1"/>
        <c:tickLblPos val="nextTo"/>
        <c:crossAx val="95478528"/>
        <c:crosses val="autoZero"/>
        <c:auto val="1"/>
        <c:lblOffset val="100"/>
      </c:dateAx>
      <c:valAx>
        <c:axId val="95478528"/>
        <c:scaling>
          <c:orientation val="minMax"/>
        </c:scaling>
        <c:axPos val="l"/>
        <c:majorGridlines/>
        <c:numFmt formatCode="General" sourceLinked="1"/>
        <c:tickLblPos val="nextTo"/>
        <c:crossAx val="944076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20991530572567332"/>
                  <c:y val="8.29072156634210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 наблюдения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3835921551472741"/>
                  <c:y val="-0.271286272020762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наблюдения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 наблюдения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6008487654320988"/>
                  <c:y val="8.52979550680417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 наблюдения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0 баллов</c:v>
                </c:pt>
                <c:pt idx="1">
                  <c:v>5-6 баллов</c:v>
                </c:pt>
                <c:pt idx="2">
                  <c:v>7-8 баллов</c:v>
                </c:pt>
                <c:pt idx="3">
                  <c:v>10 баллов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900" i="1" baseline="0"/>
            </a:pPr>
            <a:endParaRPr lang="ru-RU"/>
          </a:p>
        </c:txPr>
      </c:legendEntry>
      <c:layout>
        <c:manualLayout>
          <c:xMode val="edge"/>
          <c:yMode val="edge"/>
          <c:x val="0.79612265480703759"/>
          <c:y val="0.33939113376043467"/>
          <c:w val="0.17301314766209797"/>
          <c:h val="0.32121750465948162"/>
        </c:manualLayout>
      </c:layout>
      <c:txPr>
        <a:bodyPr/>
        <a:lstStyle/>
        <a:p>
          <a:pPr>
            <a:defRPr i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radarChart>
        <c:radarStyle val="marker"/>
        <c:ser>
          <c:idx val="0"/>
          <c:order val="0"/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Лист1!$A$1:$A$7</c:f>
              <c:strCache>
                <c:ptCount val="7"/>
                <c:pt idx="0">
                  <c:v>С</c:v>
                </c:pt>
                <c:pt idx="1">
                  <c:v>СВ</c:v>
                </c:pt>
                <c:pt idx="2">
                  <c:v>В</c:v>
                </c:pt>
                <c:pt idx="3">
                  <c:v>ЮВ</c:v>
                </c:pt>
                <c:pt idx="4">
                  <c:v>Ю</c:v>
                </c:pt>
                <c:pt idx="5">
                  <c:v>ЮЗ</c:v>
                </c:pt>
                <c:pt idx="6">
                  <c:v>З</c:v>
                </c:pt>
              </c:strCache>
            </c:strRef>
          </c:cat>
          <c:val>
            <c:numRef>
              <c:f>Лист1!$B$1:$B$7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axId val="78173312"/>
        <c:axId val="78174848"/>
      </c:radarChart>
      <c:catAx>
        <c:axId val="78173312"/>
        <c:scaling>
          <c:orientation val="minMax"/>
        </c:scaling>
        <c:axPos val="b"/>
        <c:majorGridlines/>
        <c:tickLblPos val="nextTo"/>
        <c:crossAx val="78174848"/>
        <c:crosses val="autoZero"/>
        <c:auto val="1"/>
        <c:lblAlgn val="ctr"/>
        <c:lblOffset val="100"/>
      </c:catAx>
      <c:valAx>
        <c:axId val="78174848"/>
        <c:scaling>
          <c:orientation val="minMax"/>
          <c:max val="2"/>
          <c:min val="0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78173312"/>
        <c:crosses val="autoZero"/>
        <c:crossBetween val="between"/>
        <c:majorUnit val="1"/>
      </c:valAx>
      <c:spPr>
        <a:ln w="76200"/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07629A-08B1-43D5-AC59-F86517B05F66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4A4638-DD57-41F3-B39E-B8910E026F0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" y="2000240"/>
            <a:ext cx="8715436" cy="28575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ИЗМЕНЕНИЯ ПОГОДНЫХ УСЛОВИЙ НА ТЕРРИТОРИИ ТУРБАЗЫ «БАКЛАНОВО» ВО ВРЕМЯ ПРОВЕДЕНИЯ ЗИМНЕЙ ШКОЛЫ «ХРАНИТЕЛИ ВОДНО-БОЛОТНЫХ УГОДИЙ – 2015».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5429264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Заугольнов</a:t>
            </a:r>
            <a:r>
              <a:rPr lang="ru-RU" dirty="0" smtClean="0"/>
              <a:t> Дмитрий </a:t>
            </a:r>
          </a:p>
          <a:p>
            <a:r>
              <a:rPr lang="ru-RU" dirty="0" smtClean="0"/>
              <a:t>1 класс, лицей 1557, </a:t>
            </a:r>
          </a:p>
          <a:p>
            <a:r>
              <a:rPr lang="ru-RU" dirty="0" smtClean="0"/>
              <a:t>г. Москва (г.Зеленоград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Руководитель: Кудрявцева Т.Ю.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94" y="857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Изменение глубины снежного покрова в разных точках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935163"/>
          <a:ext cx="7772400" cy="369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643578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точка – открытое место</a:t>
            </a:r>
          </a:p>
          <a:p>
            <a:r>
              <a:rPr lang="ru-RU" dirty="0" smtClean="0"/>
              <a:t>2 точка – редкий лес</a:t>
            </a:r>
          </a:p>
          <a:p>
            <a:r>
              <a:rPr lang="ru-RU" dirty="0" smtClean="0"/>
              <a:t>3 точка - озеро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Облачность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Роза ветров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428660" y="1071546"/>
          <a:ext cx="9382777" cy="5979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83086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Таким образом были выявлены характерные изменения погодных условий, которые отражены на диаграммах</a:t>
            </a:r>
            <a:endParaRPr lang="ru-RU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/>
              <a:t>СПАСИБО</a:t>
            </a:r>
          </a:p>
          <a:p>
            <a:pPr algn="ctr">
              <a:buNone/>
            </a:pPr>
            <a:r>
              <a:rPr lang="ru-RU" sz="7200" dirty="0" smtClean="0"/>
              <a:t>ЗА </a:t>
            </a:r>
          </a:p>
          <a:p>
            <a:pPr algn="ctr">
              <a:buNone/>
            </a:pPr>
            <a:r>
              <a:rPr lang="ru-RU" sz="7200" dirty="0" smtClean="0"/>
              <a:t>ВНИМАНИЕ!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проводилась с 5 по 8 января 2015 г. на  территории ЦЭП «Бакланово» Пржевальского района Смоленской области.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Выяснение изменений </a:t>
            </a:r>
            <a:endParaRPr lang="en-US" sz="4400" dirty="0" smtClean="0"/>
          </a:p>
          <a:p>
            <a:pPr>
              <a:buNone/>
            </a:pPr>
            <a:r>
              <a:rPr lang="ru-RU" sz="4400" dirty="0" smtClean="0"/>
              <a:t>погодных условий во время</a:t>
            </a:r>
          </a:p>
          <a:p>
            <a:pPr>
              <a:buNone/>
            </a:pPr>
            <a:r>
              <a:rPr lang="ru-RU" sz="4400" dirty="0" smtClean="0"/>
              <a:t>проведения зимней школы</a:t>
            </a:r>
          </a:p>
          <a:p>
            <a:pPr marL="0" indent="0">
              <a:buNone/>
            </a:pPr>
            <a:r>
              <a:rPr lang="ru-RU" sz="4400" dirty="0" smtClean="0"/>
              <a:t>«Хранители водно-болотных угодий -2015»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38912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Выяснить изменения температуры, относительной влажности, силы и направления ветра  на территории ЦЭП «Бакланово» в условиях улицы.</a:t>
            </a:r>
          </a:p>
          <a:p>
            <a:r>
              <a:rPr lang="ru-RU" sz="2800" dirty="0" smtClean="0"/>
              <a:t> Выяснить изменения температуры  и относительной влажности  в условиях жилого помещения.</a:t>
            </a:r>
          </a:p>
          <a:p>
            <a:r>
              <a:rPr lang="ru-RU" sz="2800" dirty="0" smtClean="0"/>
              <a:t>Выяснить изменения глубины снежного покрова в зависимости от погодных условий в разных местах измерений (открытое место, редкий лес, озеро).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Методика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Для получения показателей температуры, относительной влажности, атмосферного давления использовалась метеостанция </a:t>
            </a:r>
            <a:r>
              <a:rPr lang="en-US" sz="2800" dirty="0" smtClean="0"/>
              <a:t>RST.</a:t>
            </a:r>
          </a:p>
          <a:p>
            <a:pPr marL="0" indent="0">
              <a:buNone/>
            </a:pPr>
            <a:r>
              <a:rPr lang="ru-RU" sz="2800" dirty="0" smtClean="0"/>
              <a:t>Определялась глубина снежного покрова с помощью снегомерной рейки в трех точках (открытое место, редкий лес, озеро).</a:t>
            </a:r>
          </a:p>
          <a:p>
            <a:pPr marL="0" indent="0">
              <a:buNone/>
            </a:pPr>
            <a:r>
              <a:rPr lang="ru-RU" sz="2800" dirty="0" smtClean="0"/>
              <a:t>Сила и направление ветра определялись по самодельному флюгерному устройству.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температуры воздуха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условиях улицы </a:t>
            </a:r>
          </a:p>
          <a:p>
            <a:pPr>
              <a:buNone/>
            </a:pPr>
            <a:r>
              <a:rPr lang="ru-RU" dirty="0" smtClean="0"/>
              <a:t>Минимальная температура -16.6 градуса.</a:t>
            </a:r>
          </a:p>
          <a:p>
            <a:pPr>
              <a:buNone/>
            </a:pPr>
            <a:r>
              <a:rPr lang="ru-RU" dirty="0" smtClean="0"/>
              <a:t>Максимальная температура -4.4 градуса.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условиях помещения</a:t>
            </a:r>
          </a:p>
          <a:p>
            <a:pPr>
              <a:buNone/>
            </a:pPr>
            <a:r>
              <a:rPr lang="ru-RU" dirty="0" smtClean="0"/>
              <a:t>Минимальная температура 19.6 градуса.</a:t>
            </a:r>
          </a:p>
          <a:p>
            <a:pPr>
              <a:buNone/>
            </a:pPr>
            <a:r>
              <a:rPr lang="ru-RU" dirty="0" smtClean="0"/>
              <a:t>Максимальная температура 22.4 градуса.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относительной влажности воздуха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условиях улицы </a:t>
            </a:r>
          </a:p>
          <a:p>
            <a:pPr>
              <a:buNone/>
            </a:pPr>
            <a:r>
              <a:rPr lang="ru-RU" dirty="0" smtClean="0"/>
              <a:t>Минимальная влажность  - 31% (06.01.2015 г.).</a:t>
            </a:r>
          </a:p>
          <a:p>
            <a:pPr>
              <a:buNone/>
            </a:pPr>
            <a:r>
              <a:rPr lang="ru-RU" dirty="0" smtClean="0"/>
              <a:t>Максимальная влажность  - 51% (07.01.2015 г.).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условиях помещения</a:t>
            </a:r>
          </a:p>
          <a:p>
            <a:pPr>
              <a:buNone/>
            </a:pPr>
            <a:r>
              <a:rPr lang="ru-RU" dirty="0" smtClean="0"/>
              <a:t>Минимальная влажность – 37% (08.01.2015 г.).</a:t>
            </a:r>
          </a:p>
          <a:p>
            <a:pPr>
              <a:buNone/>
            </a:pPr>
            <a:r>
              <a:rPr lang="ru-RU" dirty="0" smtClean="0"/>
              <a:t>Максимальная влажность – 59% (05.01.2015 г.).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Изменение атмосферного давления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Минимальное атмосферное давление наблюдалось 5 января – </a:t>
            </a: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731 мм </a:t>
            </a:r>
            <a:r>
              <a:rPr lang="ru-RU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рт.ст</a:t>
            </a: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4000" dirty="0" smtClean="0"/>
              <a:t>Максимальное атмосферное давление наблюдалось 7 января  - </a:t>
            </a: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756 мм </a:t>
            </a:r>
            <a:r>
              <a:rPr lang="ru-RU" sz="4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рт.ст</a:t>
            </a: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  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ОСАДКИ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За все время наблюдения</a:t>
            </a:r>
          </a:p>
          <a:p>
            <a:pPr>
              <a:buNone/>
            </a:pPr>
            <a:r>
              <a:rPr lang="ru-RU" sz="4800" dirty="0" smtClean="0"/>
              <a:t>осадки в виде слабого снега</a:t>
            </a:r>
          </a:p>
          <a:p>
            <a:pPr>
              <a:buNone/>
            </a:pPr>
            <a:r>
              <a:rPr lang="ru-RU" sz="4800" dirty="0" smtClean="0"/>
              <a:t>наблюдались только</a:t>
            </a:r>
          </a:p>
          <a:p>
            <a:pPr>
              <a:buNone/>
            </a:pPr>
            <a:r>
              <a:rPr lang="ru-RU" sz="4800" dirty="0" smtClean="0"/>
              <a:t>5 января.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348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ИЗМЕНЕНИЯ ПОГОДНЫХ УСЛОВИЙ НА ТЕРРИТОРИИ ТУРБАЗЫ «БАКЛАНОВО» ВО ВРЕМЯ ПРОВЕДЕНИЯ ЗИМНЕЙ ШКОЛЫ «ХРАНИТЕЛИ ВОДНО-БОЛОТНЫХ УГОДИЙ – 2015».</vt:lpstr>
      <vt:lpstr>Слайд 2</vt:lpstr>
      <vt:lpstr>ЦЕЛЬ РАБОТЫ</vt:lpstr>
      <vt:lpstr>ЗАДАЧИ:</vt:lpstr>
      <vt:lpstr>Методика</vt:lpstr>
      <vt:lpstr>Изменения температуры воздуха</vt:lpstr>
      <vt:lpstr>Изменения относительной влажности воздуха</vt:lpstr>
      <vt:lpstr>Изменение атмосферного давления</vt:lpstr>
      <vt:lpstr>ОСАДКИ</vt:lpstr>
      <vt:lpstr>Изменение глубины снежного покрова в разных точках</vt:lpstr>
      <vt:lpstr>Облачность</vt:lpstr>
      <vt:lpstr>Роза ветров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ПОГОДНЫХ УСЛОВИЙ НА ТЕРРИТОРИИ ТУРБАЗЫ «БАКЛАНОВО» ВО ВРЕМЯ ПРОВЕДЕНИЯ ЗИМНЕЙ ШКОЛЫ «ХРАНИТЕЛИ ВОДНО-БОЛОТНЫХ УГОДИЙ – 2015».</dc:title>
  <dc:creator>Иван Рекубратский</dc:creator>
  <cp:lastModifiedBy>Инфоцетр</cp:lastModifiedBy>
  <cp:revision>31</cp:revision>
  <dcterms:created xsi:type="dcterms:W3CDTF">2015-01-08T17:24:08Z</dcterms:created>
  <dcterms:modified xsi:type="dcterms:W3CDTF">2015-01-09T07:57:59Z</dcterms:modified>
</cp:coreProperties>
</file>