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4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E9A5-758E-4995-B986-63CD383F8F01}" type="datetimeFigureOut">
              <a:rPr lang="ru-RU" smtClean="0"/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9AF0-0D11-4960-995D-DA0028BA0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E9A5-758E-4995-B986-63CD383F8F01}" type="datetimeFigureOut">
              <a:rPr lang="ru-RU" smtClean="0"/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9AF0-0D11-4960-995D-DA0028BA0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E9A5-758E-4995-B986-63CD383F8F01}" type="datetimeFigureOut">
              <a:rPr lang="ru-RU" smtClean="0"/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9AF0-0D11-4960-995D-DA0028BA0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E9A5-758E-4995-B986-63CD383F8F01}" type="datetimeFigureOut">
              <a:rPr lang="ru-RU" smtClean="0"/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9AF0-0D11-4960-995D-DA0028BA0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E9A5-758E-4995-B986-63CD383F8F01}" type="datetimeFigureOut">
              <a:rPr lang="ru-RU" smtClean="0"/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9AF0-0D11-4960-995D-DA0028BA0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E9A5-758E-4995-B986-63CD383F8F01}" type="datetimeFigureOut">
              <a:rPr lang="ru-RU" smtClean="0"/>
              <a:t>08.01.2015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9AF0-0D11-4960-995D-DA0028BA0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E9A5-758E-4995-B986-63CD383F8F01}" type="datetimeFigureOut">
              <a:rPr lang="ru-RU" smtClean="0"/>
              <a:t>08.01.2015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9AF0-0D11-4960-995D-DA0028BA0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E9A5-758E-4995-B986-63CD383F8F01}" type="datetimeFigureOut">
              <a:rPr lang="ru-RU" smtClean="0"/>
              <a:t>08.01.2015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9AF0-0D11-4960-995D-DA0028BA0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E9A5-758E-4995-B986-63CD383F8F01}" type="datetimeFigureOut">
              <a:rPr lang="ru-RU" smtClean="0"/>
              <a:t>08.01.2015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9AF0-0D11-4960-995D-DA0028BA0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E9A5-758E-4995-B986-63CD383F8F01}" type="datetimeFigureOut">
              <a:rPr lang="ru-RU" smtClean="0"/>
              <a:t>08.01.2015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9AF0-0D11-4960-995D-DA0028BA0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E9A5-758E-4995-B986-63CD383F8F01}" type="datetimeFigureOut">
              <a:rPr lang="ru-RU" smtClean="0"/>
              <a:t>08.01.2015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9AF0-0D11-4960-995D-DA0028BA0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4E9A5-758E-4995-B986-63CD383F8F01}" type="datetimeFigureOut">
              <a:rPr lang="ru-RU" smtClean="0"/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9AF0-0D11-4960-995D-DA0028BA070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Мои документы\ВБУ\Heinrich\Проект\Хранители\Эколагерь\2015\През_Жени\Титу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зимнего учета следов животных на экологической тропе ЦЭП «Бакланово»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6165304"/>
            <a:ext cx="1360240" cy="432048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Бакланово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4-9 января 2015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4293096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Евгений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Заугольнов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ГБОУ «Лицей № 1557», Москва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15616" y="1124744"/>
            <a:ext cx="7056784" cy="326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Зимняя экологическая школа «Хранители водно-болотных угодий – 2015»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Мои документы\Клуб\Club_Pres\Sl_Sh_Kon\56P1000527+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852936"/>
            <a:ext cx="6357392" cy="1143000"/>
          </a:xfrm>
        </p:spPr>
        <p:txBody>
          <a:bodyPr/>
          <a:lstStyle/>
          <a:p>
            <a:r>
              <a:rPr lang="ru-RU" dirty="0" smtClean="0">
                <a:solidFill>
                  <a:srgbClr val="CCECFF"/>
                </a:solidFill>
              </a:rPr>
              <a:t>Спасибо за внимание!</a:t>
            </a:r>
            <a:endParaRPr lang="ru-RU" dirty="0">
              <a:solidFill>
                <a:srgbClr val="CCE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2664296" cy="432048"/>
          </a:xfrm>
        </p:spPr>
        <p:txBody>
          <a:bodyPr>
            <a:normAutofit/>
          </a:bodyPr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87624" y="2708920"/>
            <a:ext cx="2664296" cy="841772"/>
          </a:xfrm>
        </p:spPr>
        <p:txBody>
          <a:bodyPr/>
          <a:lstStyle/>
          <a:p>
            <a:r>
              <a:rPr lang="ru-RU" dirty="0" smtClean="0"/>
              <a:t>Понять, какие дикие животные посещают территорию базы Бакланово зимой и сколько их</a:t>
            </a:r>
            <a:endParaRPr lang="ru-RU" dirty="0"/>
          </a:p>
        </p:txBody>
      </p:sp>
      <p:pic>
        <p:nvPicPr>
          <p:cNvPr id="2051" name="Picture 3" descr="F:\Мои документы\ВБУ\Heinrich\Проект\Хранители\Эколагерь\2015\През_Жени\Сой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995936" y="273050"/>
            <a:ext cx="4059936" cy="617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836712"/>
            <a:ext cx="3008313" cy="3823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268760"/>
            <a:ext cx="3008313" cy="50182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Маршрутно-окладной учет следов животных на замкнутом </a:t>
            </a:r>
            <a:r>
              <a:rPr lang="ru-RU" dirty="0" err="1" smtClean="0"/>
              <a:t>маршуте</a:t>
            </a:r>
            <a:r>
              <a:rPr lang="ru-RU" dirty="0" smtClean="0"/>
              <a:t> в двукратной последовательности: </a:t>
            </a:r>
          </a:p>
          <a:p>
            <a:endParaRPr lang="ru-RU" dirty="0" smtClean="0"/>
          </a:p>
          <a:p>
            <a:r>
              <a:rPr lang="ru-RU" dirty="0" smtClean="0"/>
              <a:t>В первый день учета: </a:t>
            </a:r>
          </a:p>
          <a:p>
            <a:pPr marL="360000"/>
            <a:r>
              <a:rPr lang="ru-RU" dirty="0" smtClean="0"/>
              <a:t>пробное </a:t>
            </a:r>
            <a:r>
              <a:rPr lang="ru-RU" dirty="0" err="1" smtClean="0"/>
              <a:t>тропление</a:t>
            </a:r>
            <a:r>
              <a:rPr lang="ru-RU" dirty="0" smtClean="0"/>
              <a:t>,</a:t>
            </a:r>
          </a:p>
          <a:p>
            <a:pPr marL="360000"/>
            <a:r>
              <a:rPr lang="ru-RU" dirty="0" smtClean="0"/>
              <a:t>Регистрация визуальных встреч, свежих следов и затирка всех следов на маршруте </a:t>
            </a:r>
          </a:p>
          <a:p>
            <a:pPr marL="360000"/>
            <a:endParaRPr lang="ru-RU" dirty="0" smtClean="0"/>
          </a:p>
          <a:p>
            <a:r>
              <a:rPr lang="ru-RU" dirty="0"/>
              <a:t>Во второй день </a:t>
            </a:r>
            <a:r>
              <a:rPr lang="ru-RU" dirty="0" smtClean="0"/>
              <a:t>учета:</a:t>
            </a:r>
          </a:p>
          <a:p>
            <a:pPr marL="360000"/>
            <a:r>
              <a:rPr lang="ru-RU" dirty="0"/>
              <a:t>регистрация свежих следов и визуальных встреч животных </a:t>
            </a:r>
          </a:p>
          <a:p>
            <a:endParaRPr lang="ru-RU" dirty="0"/>
          </a:p>
          <a:p>
            <a:r>
              <a:rPr lang="ru-RU" dirty="0" smtClean="0"/>
              <a:t>Обработка материала: </a:t>
            </a:r>
          </a:p>
          <a:p>
            <a:pPr marL="360000"/>
            <a:r>
              <a:rPr lang="ru-RU" dirty="0"/>
              <a:t>Подсчет животных: </a:t>
            </a:r>
          </a:p>
          <a:p>
            <a:pPr marL="720000"/>
            <a:r>
              <a:rPr lang="ru-RU" dirty="0"/>
              <a:t>вошедших в круг, </a:t>
            </a:r>
          </a:p>
          <a:p>
            <a:pPr marL="720000"/>
            <a:r>
              <a:rPr lang="ru-RU" dirty="0"/>
              <a:t>вышедших из круга, </a:t>
            </a:r>
          </a:p>
          <a:p>
            <a:pPr marL="720000"/>
            <a:r>
              <a:rPr lang="ru-RU" dirty="0"/>
              <a:t>оставшихся в круге </a:t>
            </a:r>
            <a:endParaRPr lang="ru-RU" dirty="0" smtClean="0"/>
          </a:p>
          <a:p>
            <a:pPr marL="360000"/>
            <a:r>
              <a:rPr lang="ru-RU" dirty="0" smtClean="0"/>
              <a:t>Сравнение биотопов по встречаемости следов</a:t>
            </a:r>
            <a:endParaRPr lang="ru-RU" dirty="0"/>
          </a:p>
        </p:txBody>
      </p:sp>
      <p:pic>
        <p:nvPicPr>
          <p:cNvPr id="3074" name="Picture 2" descr="F:\Мои документы\ВБУ\Heinrich\Проект\Хранители\Эколагерь\2015\През_Жени\Слайд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88640"/>
            <a:ext cx="4320480" cy="649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26642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Выделены 3 биотопа: </a:t>
            </a:r>
          </a:p>
          <a:p>
            <a:r>
              <a:rPr lang="ru-RU" dirty="0" smtClean="0"/>
              <a:t>Береговая терраса с сосняком – черничником </a:t>
            </a:r>
          </a:p>
          <a:p>
            <a:r>
              <a:rPr lang="ru-RU" dirty="0" smtClean="0"/>
              <a:t>Влажный </a:t>
            </a:r>
            <a:r>
              <a:rPr lang="ru-RU" dirty="0" err="1" smtClean="0"/>
              <a:t>ольхово-берёзовый</a:t>
            </a:r>
            <a:r>
              <a:rPr lang="ru-RU" dirty="0" smtClean="0"/>
              <a:t>  </a:t>
            </a:r>
            <a:r>
              <a:rPr lang="ru-RU" dirty="0" err="1" smtClean="0"/>
              <a:t>средневозрастный</a:t>
            </a:r>
            <a:r>
              <a:rPr lang="ru-RU" dirty="0" smtClean="0"/>
              <a:t> лес </a:t>
            </a:r>
          </a:p>
          <a:p>
            <a:r>
              <a:rPr lang="ru-RU" dirty="0" smtClean="0"/>
              <a:t>Лиственный  черничный лес сложного состава</a:t>
            </a:r>
          </a:p>
          <a:p>
            <a:endParaRPr lang="ru-RU" dirty="0"/>
          </a:p>
        </p:txBody>
      </p:sp>
      <p:pic>
        <p:nvPicPr>
          <p:cNvPr id="4098" name="Picture 2" descr="F:\Мои документы\ВБУ\Heinrich\Проект\Хранители\Эколагерь\2015\През_Жени\Ольшан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933056"/>
            <a:ext cx="3789122" cy="2519363"/>
          </a:xfrm>
          <a:prstGeom prst="rect">
            <a:avLst/>
          </a:prstGeom>
          <a:noFill/>
        </p:spPr>
      </p:pic>
      <p:pic>
        <p:nvPicPr>
          <p:cNvPr id="4101" name="Picture 5" descr="F:\Мои документы\ВБУ\Heinrich\Проект\Хранители\Эколагерь\2015\През_Жени\Чернични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052735"/>
            <a:ext cx="3600400" cy="5571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животных, зарегистрированные на маршруте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6016" y="2348880"/>
            <a:ext cx="3168352" cy="23328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Млекопитающие: </a:t>
            </a:r>
          </a:p>
          <a:p>
            <a:r>
              <a:rPr lang="ru-RU" dirty="0" smtClean="0"/>
              <a:t>Норка</a:t>
            </a:r>
          </a:p>
          <a:p>
            <a:r>
              <a:rPr lang="ru-RU" dirty="0" smtClean="0"/>
              <a:t>Куница</a:t>
            </a:r>
          </a:p>
          <a:p>
            <a:r>
              <a:rPr lang="ru-RU" dirty="0" smtClean="0"/>
              <a:t>Ласка</a:t>
            </a:r>
          </a:p>
          <a:p>
            <a:r>
              <a:rPr lang="ru-RU" dirty="0" smtClean="0"/>
              <a:t>Заяц-беляк</a:t>
            </a:r>
          </a:p>
          <a:p>
            <a:r>
              <a:rPr lang="ru-RU" dirty="0" smtClean="0"/>
              <a:t>Белка </a:t>
            </a:r>
          </a:p>
          <a:p>
            <a:r>
              <a:rPr lang="ru-RU" dirty="0" smtClean="0"/>
              <a:t>Полевки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5085184"/>
            <a:ext cx="3168352" cy="13247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Птицы: </a:t>
            </a:r>
          </a:p>
          <a:p>
            <a:r>
              <a:rPr lang="ru-RU" dirty="0" smtClean="0"/>
              <a:t>Большой пёстрый дятел</a:t>
            </a:r>
          </a:p>
          <a:p>
            <a:r>
              <a:rPr lang="ru-RU" dirty="0" smtClean="0"/>
              <a:t>Сойка</a:t>
            </a:r>
          </a:p>
          <a:p>
            <a:r>
              <a:rPr lang="ru-RU" dirty="0" smtClean="0"/>
              <a:t>Пухляк </a:t>
            </a:r>
            <a:endParaRPr lang="ru-RU" dirty="0"/>
          </a:p>
        </p:txBody>
      </p:sp>
      <p:pic>
        <p:nvPicPr>
          <p:cNvPr id="6" name="Picture 2" descr="F:\Мои документы\Клуб\Club_Pres\Sl_Sh_Kon\67IMGP0215+_Белка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539552" y="188640"/>
            <a:ext cx="3017807" cy="6470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Встречаемость следов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268757"/>
          <a:ext cx="8363271" cy="517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1080120"/>
                <a:gridCol w="1224136"/>
                <a:gridCol w="1096260"/>
                <a:gridCol w="1194753"/>
                <a:gridCol w="1194753"/>
                <a:gridCol w="1194753"/>
              </a:tblGrid>
              <a:tr h="360043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Первый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Второй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Входные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Выходные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круге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Входные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Выходные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круге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Норка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Куница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Ласка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Заяц-беляк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Белка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Полёвки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следов по биотопам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67544" y="980728"/>
          <a:ext cx="8136904" cy="518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073"/>
                <a:gridCol w="1839048"/>
                <a:gridCol w="2084254"/>
                <a:gridCol w="1866529"/>
              </a:tblGrid>
              <a:tr h="7406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Биотоп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Береговая терраса с сосной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Ольшаник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Смешанный лес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Норка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Куница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Ласка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Заяц-беляк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Белка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Полёвки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r>
              <a:rPr lang="ru-RU" dirty="0" err="1" smtClean="0"/>
              <a:t>тропления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Следы куницы и зайца пересекают учетный круг  (оклад) несколько раз, поэтому следов больше, чем животных</a:t>
            </a:r>
          </a:p>
          <a:p>
            <a:r>
              <a:rPr lang="ru-RU" dirty="0" smtClean="0"/>
              <a:t>Размеры отпечатков лап на всех следах у куницы и зайца совпадают</a:t>
            </a:r>
          </a:p>
          <a:p>
            <a:r>
              <a:rPr lang="ru-RU" dirty="0" smtClean="0"/>
              <a:t>Куница постоянно посещает помойку базы, к ней ведет торная тропа из её следов</a:t>
            </a:r>
          </a:p>
          <a:p>
            <a:r>
              <a:rPr lang="ru-RU" dirty="0" smtClean="0"/>
              <a:t>Кроме куницы у помойки отмечен только единственный след ласки, которая быстро покинула это место </a:t>
            </a:r>
            <a:endParaRPr lang="ru-RU" dirty="0"/>
          </a:p>
        </p:txBody>
      </p:sp>
      <p:pic>
        <p:nvPicPr>
          <p:cNvPr id="7" name="Picture 2" descr="F:\Мои документы\ВБУ\Heinrich\Проект\Хранители\Эколагерь\2015\През_Жени\Слайд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1556792"/>
            <a:ext cx="4550460" cy="446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8531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районе экологической тропы в течении двух дней встречены следы 6 видов млекопитающих </a:t>
            </a:r>
          </a:p>
          <a:p>
            <a:r>
              <a:rPr lang="ru-RU" dirty="0" smtClean="0"/>
              <a:t>Наиболее часто следы встречаются в лиственном лесу – черничнике, наименее часто – в ольшанике</a:t>
            </a:r>
          </a:p>
          <a:p>
            <a:r>
              <a:rPr lang="ru-RU" dirty="0" smtClean="0"/>
              <a:t>Территорию, ограниченную экологической тропой регулярно посещают 1 заяц и 1 куница</a:t>
            </a:r>
          </a:p>
          <a:p>
            <a:r>
              <a:rPr lang="ru-RU" dirty="0" smtClean="0"/>
              <a:t>Для оценки численности других млекопитающих собрано недостаточно данных</a:t>
            </a:r>
          </a:p>
          <a:p>
            <a:r>
              <a:rPr lang="ru-RU" dirty="0" smtClean="0"/>
              <a:t>Куница живет неподалёку от помойки базы, считает ее своей территорией и не допускает туда других хищников</a:t>
            </a:r>
          </a:p>
          <a:p>
            <a:endParaRPr lang="ru-RU" dirty="0"/>
          </a:p>
        </p:txBody>
      </p:sp>
      <p:pic>
        <p:nvPicPr>
          <p:cNvPr id="7170" name="Picture 2" descr="F:\Мои документы\Клуб\Club_Pres\Sl_Sh_Kon\72P1000946+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4648200" y="1933745"/>
            <a:ext cx="4038600" cy="385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359</TotalTime>
  <Words>365</Words>
  <Application>Microsoft Office PowerPoint</Application>
  <PresentationFormat>Экран (4:3)</PresentationFormat>
  <Paragraphs>112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Результаты зимнего учета следов животных на экологической тропе ЦЭП «Бакланово»</vt:lpstr>
      <vt:lpstr>Цель работы</vt:lpstr>
      <vt:lpstr>Методика</vt:lpstr>
      <vt:lpstr>Результаты</vt:lpstr>
      <vt:lpstr>Виды животных, зарегистрированные на маршруте</vt:lpstr>
      <vt:lpstr>Встречаемость следов</vt:lpstr>
      <vt:lpstr>Распределение следов по биотопам</vt:lpstr>
      <vt:lpstr>Результаты тропления: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зимнего учета следов животных на экологической тропе ЦЭП «Бакланово»</dc:title>
  <dc:creator>Алексей Благовидов</dc:creator>
  <cp:lastModifiedBy>Алексей Благовидов</cp:lastModifiedBy>
  <cp:revision>35</cp:revision>
  <dcterms:created xsi:type="dcterms:W3CDTF">2015-01-08T17:35:54Z</dcterms:created>
  <dcterms:modified xsi:type="dcterms:W3CDTF">2015-01-08T23:34:59Z</dcterms:modified>
</cp:coreProperties>
</file>